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61"/>
  </p:notesMasterIdLst>
  <p:sldIdLst>
    <p:sldId id="256" r:id="rId2"/>
    <p:sldId id="318" r:id="rId3"/>
    <p:sldId id="280" r:id="rId4"/>
    <p:sldId id="277" r:id="rId5"/>
    <p:sldId id="257" r:id="rId6"/>
    <p:sldId id="264" r:id="rId7"/>
    <p:sldId id="258" r:id="rId8"/>
    <p:sldId id="310" r:id="rId9"/>
    <p:sldId id="259" r:id="rId10"/>
    <p:sldId id="312" r:id="rId11"/>
    <p:sldId id="303" r:id="rId12"/>
    <p:sldId id="272" r:id="rId13"/>
    <p:sldId id="273" r:id="rId14"/>
    <p:sldId id="261" r:id="rId15"/>
    <p:sldId id="307" r:id="rId16"/>
    <p:sldId id="274" r:id="rId17"/>
    <p:sldId id="260" r:id="rId18"/>
    <p:sldId id="315" r:id="rId19"/>
    <p:sldId id="313" r:id="rId20"/>
    <p:sldId id="284" r:id="rId21"/>
    <p:sldId id="308" r:id="rId22"/>
    <p:sldId id="314" r:id="rId23"/>
    <p:sldId id="262" r:id="rId24"/>
    <p:sldId id="263" r:id="rId25"/>
    <p:sldId id="292" r:id="rId26"/>
    <p:sldId id="319" r:id="rId27"/>
    <p:sldId id="266" r:id="rId28"/>
    <p:sldId id="285" r:id="rId29"/>
    <p:sldId id="276" r:id="rId30"/>
    <p:sldId id="293" r:id="rId31"/>
    <p:sldId id="301" r:id="rId32"/>
    <p:sldId id="283" r:id="rId33"/>
    <p:sldId id="281" r:id="rId34"/>
    <p:sldId id="282" r:id="rId35"/>
    <p:sldId id="267" r:id="rId36"/>
    <p:sldId id="268" r:id="rId37"/>
    <p:sldId id="305" r:id="rId38"/>
    <p:sldId id="286" r:id="rId39"/>
    <p:sldId id="306" r:id="rId40"/>
    <p:sldId id="288" r:id="rId41"/>
    <p:sldId id="279" r:id="rId42"/>
    <p:sldId id="302" r:id="rId43"/>
    <p:sldId id="269" r:id="rId44"/>
    <p:sldId id="275" r:id="rId45"/>
    <p:sldId id="311" r:id="rId46"/>
    <p:sldId id="294" r:id="rId47"/>
    <p:sldId id="295" r:id="rId48"/>
    <p:sldId id="316" r:id="rId49"/>
    <p:sldId id="296" r:id="rId50"/>
    <p:sldId id="297" r:id="rId51"/>
    <p:sldId id="309" r:id="rId52"/>
    <p:sldId id="298" r:id="rId53"/>
    <p:sldId id="299" r:id="rId54"/>
    <p:sldId id="300" r:id="rId55"/>
    <p:sldId id="317" r:id="rId56"/>
    <p:sldId id="270" r:id="rId57"/>
    <p:sldId id="271" r:id="rId58"/>
    <p:sldId id="289" r:id="rId59"/>
    <p:sldId id="30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F9FB"/>
    <a:srgbClr val="00FF1C"/>
    <a:srgbClr val="00FDFF"/>
    <a:srgbClr val="FF3A0F"/>
    <a:srgbClr val="BC4F09"/>
    <a:srgbClr val="FCF8F9"/>
    <a:srgbClr val="6CC3D6"/>
    <a:srgbClr val="000000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40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92" y="1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067AEA-CC5B-C242-824C-86CFF641E2F8}" type="doc">
      <dgm:prSet loTypeId="urn:microsoft.com/office/officeart/2005/8/layout/vList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C9ADA46-9061-1044-9930-B237936E0265}">
      <dgm:prSet phldrT="[Text]"/>
      <dgm:spPr/>
      <dgm:t>
        <a:bodyPr/>
        <a:lstStyle/>
        <a:p>
          <a:r>
            <a:rPr lang="en-US" dirty="0"/>
            <a:t>2-2:45</a:t>
          </a:r>
        </a:p>
      </dgm:t>
    </dgm:pt>
    <dgm:pt modelId="{A2D724E4-73B2-E947-92CF-3D5EBAA1132A}" type="parTrans" cxnId="{05A51339-A65E-AF42-B104-59C14045BBBD}">
      <dgm:prSet/>
      <dgm:spPr/>
      <dgm:t>
        <a:bodyPr/>
        <a:lstStyle/>
        <a:p>
          <a:endParaRPr lang="en-US"/>
        </a:p>
      </dgm:t>
    </dgm:pt>
    <dgm:pt modelId="{E64D4C86-C7D8-6544-9329-7E9C6F3B1CF8}" type="sibTrans" cxnId="{05A51339-A65E-AF42-B104-59C14045BBBD}">
      <dgm:prSet/>
      <dgm:spPr/>
      <dgm:t>
        <a:bodyPr/>
        <a:lstStyle/>
        <a:p>
          <a:endParaRPr lang="en-US"/>
        </a:p>
      </dgm:t>
    </dgm:pt>
    <dgm:pt modelId="{1091FB76-48CA-7045-9167-B0224D32CBD5}">
      <dgm:prSet phldrT="[Text]"/>
      <dgm:spPr/>
      <dgm:t>
        <a:bodyPr/>
        <a:lstStyle/>
        <a:p>
          <a:r>
            <a:rPr lang="en-US" dirty="0"/>
            <a:t>Introduction to modeling and GLM</a:t>
          </a:r>
        </a:p>
      </dgm:t>
    </dgm:pt>
    <dgm:pt modelId="{12F8DAB0-31CC-E248-A244-ABAA69A90995}" type="parTrans" cxnId="{5F023720-1E30-EB47-8BEF-B507010C36E2}">
      <dgm:prSet/>
      <dgm:spPr/>
      <dgm:t>
        <a:bodyPr/>
        <a:lstStyle/>
        <a:p>
          <a:endParaRPr lang="en-US"/>
        </a:p>
      </dgm:t>
    </dgm:pt>
    <dgm:pt modelId="{C1F1D0F2-955E-9D47-8392-CA72C7B75C03}" type="sibTrans" cxnId="{5F023720-1E30-EB47-8BEF-B507010C36E2}">
      <dgm:prSet/>
      <dgm:spPr/>
      <dgm:t>
        <a:bodyPr/>
        <a:lstStyle/>
        <a:p>
          <a:endParaRPr lang="en-US"/>
        </a:p>
      </dgm:t>
    </dgm:pt>
    <dgm:pt modelId="{F0C2B9F0-37B5-9C4B-B879-70371F8F949B}">
      <dgm:prSet phldrT="[Text]"/>
      <dgm:spPr/>
      <dgm:t>
        <a:bodyPr/>
        <a:lstStyle/>
        <a:p>
          <a:r>
            <a:rPr lang="en-US" dirty="0"/>
            <a:t>Introduction to </a:t>
          </a:r>
          <a:r>
            <a:rPr lang="en-US" dirty="0" err="1"/>
            <a:t>glmtools</a:t>
          </a:r>
          <a:endParaRPr lang="en-US" dirty="0"/>
        </a:p>
      </dgm:t>
    </dgm:pt>
    <dgm:pt modelId="{62A5BA69-06E6-BE4A-9491-C86BA9A0AD49}" type="parTrans" cxnId="{5B369686-DA62-114E-ABEF-594B0FEA277A}">
      <dgm:prSet/>
      <dgm:spPr/>
      <dgm:t>
        <a:bodyPr/>
        <a:lstStyle/>
        <a:p>
          <a:endParaRPr lang="en-US"/>
        </a:p>
      </dgm:t>
    </dgm:pt>
    <dgm:pt modelId="{B6E2E37D-DEFC-A140-9376-26D3FB28C576}" type="sibTrans" cxnId="{5B369686-DA62-114E-ABEF-594B0FEA277A}">
      <dgm:prSet/>
      <dgm:spPr/>
      <dgm:t>
        <a:bodyPr/>
        <a:lstStyle/>
        <a:p>
          <a:endParaRPr lang="en-US"/>
        </a:p>
      </dgm:t>
    </dgm:pt>
    <dgm:pt modelId="{146AB9B1-1D35-C244-8835-4D736F631F8A}">
      <dgm:prSet phldrT="[Text]"/>
      <dgm:spPr/>
      <dgm:t>
        <a:bodyPr/>
        <a:lstStyle/>
        <a:p>
          <a:r>
            <a:rPr lang="en-US" dirty="0"/>
            <a:t>3-3:45</a:t>
          </a:r>
        </a:p>
      </dgm:t>
    </dgm:pt>
    <dgm:pt modelId="{39EEB498-AE52-E74D-B77F-067A95651B17}" type="parTrans" cxnId="{C1B8348A-A139-0649-9189-1AD517E40057}">
      <dgm:prSet/>
      <dgm:spPr/>
      <dgm:t>
        <a:bodyPr/>
        <a:lstStyle/>
        <a:p>
          <a:endParaRPr lang="en-US"/>
        </a:p>
      </dgm:t>
    </dgm:pt>
    <dgm:pt modelId="{556E68EF-3FD4-7543-A23D-D21927078C94}" type="sibTrans" cxnId="{C1B8348A-A139-0649-9189-1AD517E40057}">
      <dgm:prSet/>
      <dgm:spPr/>
      <dgm:t>
        <a:bodyPr/>
        <a:lstStyle/>
        <a:p>
          <a:endParaRPr lang="en-US"/>
        </a:p>
      </dgm:t>
    </dgm:pt>
    <dgm:pt modelId="{258BC574-1CCF-7F47-97A2-DC423C1187E6}">
      <dgm:prSet phldrT="[Text]"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Visualizing and calibrating GLM in R</a:t>
          </a:r>
        </a:p>
      </dgm:t>
    </dgm:pt>
    <dgm:pt modelId="{23CFCD68-EF99-B640-B81D-CD3DAF99C5A8}" type="parTrans" cxnId="{248A14D5-319E-2946-A242-1FAF9E318BD3}">
      <dgm:prSet/>
      <dgm:spPr/>
      <dgm:t>
        <a:bodyPr/>
        <a:lstStyle/>
        <a:p>
          <a:endParaRPr lang="en-US"/>
        </a:p>
      </dgm:t>
    </dgm:pt>
    <dgm:pt modelId="{01C41621-2036-E544-AE22-136773322818}" type="sibTrans" cxnId="{248A14D5-319E-2946-A242-1FAF9E318BD3}">
      <dgm:prSet/>
      <dgm:spPr/>
      <dgm:t>
        <a:bodyPr/>
        <a:lstStyle/>
        <a:p>
          <a:endParaRPr lang="en-US"/>
        </a:p>
      </dgm:t>
    </dgm:pt>
    <dgm:pt modelId="{CFB95D09-9471-7645-A029-5274FD638208}">
      <dgm:prSet phldrT="[Text]"/>
      <dgm:spPr/>
      <dgm:t>
        <a:bodyPr/>
        <a:lstStyle/>
        <a:p>
          <a:r>
            <a:rPr lang="en-US" dirty="0"/>
            <a:t>Introduction to </a:t>
          </a:r>
          <a:r>
            <a:rPr lang="en-US" dirty="0" err="1"/>
            <a:t>GRAPLEr</a:t>
          </a:r>
          <a:endParaRPr lang="en-US" dirty="0"/>
        </a:p>
      </dgm:t>
    </dgm:pt>
    <dgm:pt modelId="{F94CA114-D092-9E43-A8FA-4EB9E19244A5}" type="parTrans" cxnId="{71C2C561-1CC9-5446-80F6-4F3A3CEC69A8}">
      <dgm:prSet/>
      <dgm:spPr/>
      <dgm:t>
        <a:bodyPr/>
        <a:lstStyle/>
        <a:p>
          <a:endParaRPr lang="en-US"/>
        </a:p>
      </dgm:t>
    </dgm:pt>
    <dgm:pt modelId="{8420A3B2-4C00-C145-BE4B-87D14A5979A9}" type="sibTrans" cxnId="{71C2C561-1CC9-5446-80F6-4F3A3CEC69A8}">
      <dgm:prSet/>
      <dgm:spPr/>
      <dgm:t>
        <a:bodyPr/>
        <a:lstStyle/>
        <a:p>
          <a:endParaRPr lang="en-US"/>
        </a:p>
      </dgm:t>
    </dgm:pt>
    <dgm:pt modelId="{AC355098-D68A-DD44-ADF2-6BD4476B325E}">
      <dgm:prSet phldrT="[Text]"/>
      <dgm:spPr/>
      <dgm:t>
        <a:bodyPr/>
        <a:lstStyle/>
        <a:p>
          <a:r>
            <a:rPr lang="en-US" dirty="0"/>
            <a:t>4-4:30</a:t>
          </a:r>
        </a:p>
      </dgm:t>
    </dgm:pt>
    <dgm:pt modelId="{BE71DA34-BFB4-A448-AFD3-5BCF4045FB90}" type="parTrans" cxnId="{B46B020B-8E0C-4E4E-A00B-EED18B1AE821}">
      <dgm:prSet/>
      <dgm:spPr/>
      <dgm:t>
        <a:bodyPr/>
        <a:lstStyle/>
        <a:p>
          <a:endParaRPr lang="en-US"/>
        </a:p>
      </dgm:t>
    </dgm:pt>
    <dgm:pt modelId="{003BB303-7137-6640-AB03-06B7C8029531}" type="sibTrans" cxnId="{B46B020B-8E0C-4E4E-A00B-EED18B1AE821}">
      <dgm:prSet/>
      <dgm:spPr/>
      <dgm:t>
        <a:bodyPr/>
        <a:lstStyle/>
        <a:p>
          <a:endParaRPr lang="en-US"/>
        </a:p>
      </dgm:t>
    </dgm:pt>
    <dgm:pt modelId="{D0A5D62D-4301-C048-876A-D1D318C84395}">
      <dgm:prSet phldrT="[Text]"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Current and future developments</a:t>
          </a:r>
        </a:p>
      </dgm:t>
    </dgm:pt>
    <dgm:pt modelId="{7F875435-6F9B-A344-A77D-8206016376E9}" type="parTrans" cxnId="{479B0F99-6C15-CC41-886A-4DAFC4EB7749}">
      <dgm:prSet/>
      <dgm:spPr/>
      <dgm:t>
        <a:bodyPr/>
        <a:lstStyle/>
        <a:p>
          <a:endParaRPr lang="en-US"/>
        </a:p>
      </dgm:t>
    </dgm:pt>
    <dgm:pt modelId="{F6DBE6FC-5B69-EB47-AE20-DE8E64904A14}" type="sibTrans" cxnId="{479B0F99-6C15-CC41-886A-4DAFC4EB7749}">
      <dgm:prSet/>
      <dgm:spPr/>
      <dgm:t>
        <a:bodyPr/>
        <a:lstStyle/>
        <a:p>
          <a:endParaRPr lang="en-US"/>
        </a:p>
      </dgm:t>
    </dgm:pt>
    <dgm:pt modelId="{1CAC7B8C-CDB0-EF42-B8E6-CAD6750949D7}">
      <dgm:prSet phldrT="[Text]"/>
      <dgm:spPr/>
      <dgm:t>
        <a:bodyPr/>
        <a:lstStyle/>
        <a:p>
          <a:r>
            <a:rPr lang="en-US" dirty="0"/>
            <a:t>Community involvement</a:t>
          </a:r>
        </a:p>
      </dgm:t>
    </dgm:pt>
    <dgm:pt modelId="{48153F22-1AD8-0A4D-885F-8E84AFEAF6C1}" type="parTrans" cxnId="{BC99C9F5-95C7-444E-89F4-C1D32B976D2D}">
      <dgm:prSet/>
      <dgm:spPr/>
      <dgm:t>
        <a:bodyPr/>
        <a:lstStyle/>
        <a:p>
          <a:endParaRPr lang="en-US"/>
        </a:p>
      </dgm:t>
    </dgm:pt>
    <dgm:pt modelId="{BB04234F-6B12-0845-883A-691AB97C01DA}" type="sibTrans" cxnId="{BC99C9F5-95C7-444E-89F4-C1D32B976D2D}">
      <dgm:prSet/>
      <dgm:spPr/>
      <dgm:t>
        <a:bodyPr/>
        <a:lstStyle/>
        <a:p>
          <a:endParaRPr lang="en-US"/>
        </a:p>
      </dgm:t>
    </dgm:pt>
    <dgm:pt modelId="{D8EAA984-155E-5043-A61C-D2E177980A9C}">
      <dgm:prSet phldrT="[Text]"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Running GLM in R</a:t>
          </a:r>
        </a:p>
      </dgm:t>
    </dgm:pt>
    <dgm:pt modelId="{F612E211-0995-D64A-BE77-ECDE0F809096}" type="parTrans" cxnId="{8EE80BBB-AFC6-FC47-973C-347D5951F769}">
      <dgm:prSet/>
      <dgm:spPr/>
      <dgm:t>
        <a:bodyPr/>
        <a:lstStyle/>
        <a:p>
          <a:endParaRPr lang="en-US"/>
        </a:p>
      </dgm:t>
    </dgm:pt>
    <dgm:pt modelId="{B5B5B5C1-731D-1E4C-8928-1C5909E7DEB8}" type="sibTrans" cxnId="{8EE80BBB-AFC6-FC47-973C-347D5951F769}">
      <dgm:prSet/>
      <dgm:spPr/>
      <dgm:t>
        <a:bodyPr/>
        <a:lstStyle/>
        <a:p>
          <a:endParaRPr lang="en-US"/>
        </a:p>
      </dgm:t>
    </dgm:pt>
    <dgm:pt modelId="{EA11DD26-42BF-0F42-9FCF-C97BEA608CA6}" type="pres">
      <dgm:prSet presAssocID="{09067AEA-CC5B-C242-824C-86CFF641E2F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CE20A2-66AE-A848-92B6-808DC7E483CD}" type="pres">
      <dgm:prSet presAssocID="{0C9ADA46-9061-1044-9930-B237936E0265}" presName="linNode" presStyleCnt="0"/>
      <dgm:spPr/>
    </dgm:pt>
    <dgm:pt modelId="{E5367F19-0409-D24D-8FA6-2332B4C7BAD7}" type="pres">
      <dgm:prSet presAssocID="{0C9ADA46-9061-1044-9930-B237936E0265}" presName="parentText" presStyleLbl="node1" presStyleIdx="0" presStyleCnt="3" custScaleX="759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07BAA-EA65-4A43-806C-B49AB42EAA5D}" type="pres">
      <dgm:prSet presAssocID="{0C9ADA46-9061-1044-9930-B237936E0265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D6D66-18DC-6247-8086-ECCAEF56B334}" type="pres">
      <dgm:prSet presAssocID="{E64D4C86-C7D8-6544-9329-7E9C6F3B1CF8}" presName="sp" presStyleCnt="0"/>
      <dgm:spPr/>
    </dgm:pt>
    <dgm:pt modelId="{0E24AF51-9369-024C-A6A7-BE155FA119BB}" type="pres">
      <dgm:prSet presAssocID="{146AB9B1-1D35-C244-8835-4D736F631F8A}" presName="linNode" presStyleCnt="0"/>
      <dgm:spPr/>
    </dgm:pt>
    <dgm:pt modelId="{EC82C179-720D-BE4F-ABCE-EDD30677F084}" type="pres">
      <dgm:prSet presAssocID="{146AB9B1-1D35-C244-8835-4D736F631F8A}" presName="parentText" presStyleLbl="node1" presStyleIdx="1" presStyleCnt="3" custScaleX="759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2B57C-58BE-8449-AE91-587A8C0D71F6}" type="pres">
      <dgm:prSet presAssocID="{146AB9B1-1D35-C244-8835-4D736F631F8A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EC736-3FF7-194B-B8AA-F92252417A8C}" type="pres">
      <dgm:prSet presAssocID="{556E68EF-3FD4-7543-A23D-D21927078C94}" presName="sp" presStyleCnt="0"/>
      <dgm:spPr/>
    </dgm:pt>
    <dgm:pt modelId="{C593BA07-EAFC-D242-B21C-B73B2BB1B030}" type="pres">
      <dgm:prSet presAssocID="{AC355098-D68A-DD44-ADF2-6BD4476B325E}" presName="linNode" presStyleCnt="0"/>
      <dgm:spPr/>
    </dgm:pt>
    <dgm:pt modelId="{9398824C-D268-CF40-BF1D-A67436046794}" type="pres">
      <dgm:prSet presAssocID="{AC355098-D68A-DD44-ADF2-6BD4476B325E}" presName="parentText" presStyleLbl="node1" presStyleIdx="2" presStyleCnt="3" custScaleX="759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8B6E75-24AC-3646-AEA0-C61AB10AB39E}" type="pres">
      <dgm:prSet presAssocID="{AC355098-D68A-DD44-ADF2-6BD4476B325E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E80BBB-AFC6-FC47-973C-347D5951F769}" srcId="{0C9ADA46-9061-1044-9930-B237936E0265}" destId="{D8EAA984-155E-5043-A61C-D2E177980A9C}" srcOrd="2" destOrd="0" parTransId="{F612E211-0995-D64A-BE77-ECDE0F809096}" sibTransId="{B5B5B5C1-731D-1E4C-8928-1C5909E7DEB8}"/>
    <dgm:cxn modelId="{C1B8348A-A139-0649-9189-1AD517E40057}" srcId="{09067AEA-CC5B-C242-824C-86CFF641E2F8}" destId="{146AB9B1-1D35-C244-8835-4D736F631F8A}" srcOrd="1" destOrd="0" parTransId="{39EEB498-AE52-E74D-B77F-067A95651B17}" sibTransId="{556E68EF-3FD4-7543-A23D-D21927078C94}"/>
    <dgm:cxn modelId="{479B0F99-6C15-CC41-886A-4DAFC4EB7749}" srcId="{AC355098-D68A-DD44-ADF2-6BD4476B325E}" destId="{D0A5D62D-4301-C048-876A-D1D318C84395}" srcOrd="0" destOrd="0" parTransId="{7F875435-6F9B-A344-A77D-8206016376E9}" sibTransId="{F6DBE6FC-5B69-EB47-AE20-DE8E64904A14}"/>
    <dgm:cxn modelId="{71C2C561-1CC9-5446-80F6-4F3A3CEC69A8}" srcId="{146AB9B1-1D35-C244-8835-4D736F631F8A}" destId="{CFB95D09-9471-7645-A029-5274FD638208}" srcOrd="1" destOrd="0" parTransId="{F94CA114-D092-9E43-A8FA-4EB9E19244A5}" sibTransId="{8420A3B2-4C00-C145-BE4B-87D14A5979A9}"/>
    <dgm:cxn modelId="{3523E841-203B-BB48-BCB5-F644DCC7478D}" type="presOf" srcId="{D0A5D62D-4301-C048-876A-D1D318C84395}" destId="{478B6E75-24AC-3646-AEA0-C61AB10AB39E}" srcOrd="0" destOrd="0" presId="urn:microsoft.com/office/officeart/2005/8/layout/vList5"/>
    <dgm:cxn modelId="{248A14D5-319E-2946-A242-1FAF9E318BD3}" srcId="{146AB9B1-1D35-C244-8835-4D736F631F8A}" destId="{258BC574-1CCF-7F47-97A2-DC423C1187E6}" srcOrd="0" destOrd="0" parTransId="{23CFCD68-EF99-B640-B81D-CD3DAF99C5A8}" sibTransId="{01C41621-2036-E544-AE22-136773322818}"/>
    <dgm:cxn modelId="{36FF806B-41D0-554A-95DC-C1B537864237}" type="presOf" srcId="{D8EAA984-155E-5043-A61C-D2E177980A9C}" destId="{69007BAA-EA65-4A43-806C-B49AB42EAA5D}" srcOrd="0" destOrd="2" presId="urn:microsoft.com/office/officeart/2005/8/layout/vList5"/>
    <dgm:cxn modelId="{5B369686-DA62-114E-ABEF-594B0FEA277A}" srcId="{0C9ADA46-9061-1044-9930-B237936E0265}" destId="{F0C2B9F0-37B5-9C4B-B879-70371F8F949B}" srcOrd="1" destOrd="0" parTransId="{62A5BA69-06E6-BE4A-9491-C86BA9A0AD49}" sibTransId="{B6E2E37D-DEFC-A140-9376-26D3FB28C576}"/>
    <dgm:cxn modelId="{72AE9D4A-D5FC-C640-A86A-3B58835F086A}" type="presOf" srcId="{146AB9B1-1D35-C244-8835-4D736F631F8A}" destId="{EC82C179-720D-BE4F-ABCE-EDD30677F084}" srcOrd="0" destOrd="0" presId="urn:microsoft.com/office/officeart/2005/8/layout/vList5"/>
    <dgm:cxn modelId="{860BE9B2-BD38-9F44-B74D-55C655ADCF7C}" type="presOf" srcId="{F0C2B9F0-37B5-9C4B-B879-70371F8F949B}" destId="{69007BAA-EA65-4A43-806C-B49AB42EAA5D}" srcOrd="0" destOrd="1" presId="urn:microsoft.com/office/officeart/2005/8/layout/vList5"/>
    <dgm:cxn modelId="{BC99C9F5-95C7-444E-89F4-C1D32B976D2D}" srcId="{AC355098-D68A-DD44-ADF2-6BD4476B325E}" destId="{1CAC7B8C-CDB0-EF42-B8E6-CAD6750949D7}" srcOrd="1" destOrd="0" parTransId="{48153F22-1AD8-0A4D-885F-8E84AFEAF6C1}" sibTransId="{BB04234F-6B12-0845-883A-691AB97C01DA}"/>
    <dgm:cxn modelId="{B46B020B-8E0C-4E4E-A00B-EED18B1AE821}" srcId="{09067AEA-CC5B-C242-824C-86CFF641E2F8}" destId="{AC355098-D68A-DD44-ADF2-6BD4476B325E}" srcOrd="2" destOrd="0" parTransId="{BE71DA34-BFB4-A448-AFD3-5BCF4045FB90}" sibTransId="{003BB303-7137-6640-AB03-06B7C8029531}"/>
    <dgm:cxn modelId="{B5C16D40-F107-5444-ABE3-478BD71CE548}" type="presOf" srcId="{AC355098-D68A-DD44-ADF2-6BD4476B325E}" destId="{9398824C-D268-CF40-BF1D-A67436046794}" srcOrd="0" destOrd="0" presId="urn:microsoft.com/office/officeart/2005/8/layout/vList5"/>
    <dgm:cxn modelId="{FAF7D98F-594D-8945-B6C2-BFDD35BD577F}" type="presOf" srcId="{1091FB76-48CA-7045-9167-B0224D32CBD5}" destId="{69007BAA-EA65-4A43-806C-B49AB42EAA5D}" srcOrd="0" destOrd="0" presId="urn:microsoft.com/office/officeart/2005/8/layout/vList5"/>
    <dgm:cxn modelId="{5F023720-1E30-EB47-8BEF-B507010C36E2}" srcId="{0C9ADA46-9061-1044-9930-B237936E0265}" destId="{1091FB76-48CA-7045-9167-B0224D32CBD5}" srcOrd="0" destOrd="0" parTransId="{12F8DAB0-31CC-E248-A244-ABAA69A90995}" sibTransId="{C1F1D0F2-955E-9D47-8392-CA72C7B75C03}"/>
    <dgm:cxn modelId="{DB95AEA2-C8FF-D645-BE22-683DFAA33477}" type="presOf" srcId="{1CAC7B8C-CDB0-EF42-B8E6-CAD6750949D7}" destId="{478B6E75-24AC-3646-AEA0-C61AB10AB39E}" srcOrd="0" destOrd="1" presId="urn:microsoft.com/office/officeart/2005/8/layout/vList5"/>
    <dgm:cxn modelId="{06ADE0B6-8579-F544-8C16-433254DCB922}" type="presOf" srcId="{09067AEA-CC5B-C242-824C-86CFF641E2F8}" destId="{EA11DD26-42BF-0F42-9FCF-C97BEA608CA6}" srcOrd="0" destOrd="0" presId="urn:microsoft.com/office/officeart/2005/8/layout/vList5"/>
    <dgm:cxn modelId="{05A51339-A65E-AF42-B104-59C14045BBBD}" srcId="{09067AEA-CC5B-C242-824C-86CFF641E2F8}" destId="{0C9ADA46-9061-1044-9930-B237936E0265}" srcOrd="0" destOrd="0" parTransId="{A2D724E4-73B2-E947-92CF-3D5EBAA1132A}" sibTransId="{E64D4C86-C7D8-6544-9329-7E9C6F3B1CF8}"/>
    <dgm:cxn modelId="{BF25D3D0-3D67-114F-8760-A08CF27C9E57}" type="presOf" srcId="{0C9ADA46-9061-1044-9930-B237936E0265}" destId="{E5367F19-0409-D24D-8FA6-2332B4C7BAD7}" srcOrd="0" destOrd="0" presId="urn:microsoft.com/office/officeart/2005/8/layout/vList5"/>
    <dgm:cxn modelId="{C3371B3B-AE62-BB47-A0F4-D88BD7434F39}" type="presOf" srcId="{CFB95D09-9471-7645-A029-5274FD638208}" destId="{B322B57C-58BE-8449-AE91-587A8C0D71F6}" srcOrd="0" destOrd="1" presId="urn:microsoft.com/office/officeart/2005/8/layout/vList5"/>
    <dgm:cxn modelId="{993EEF4C-3F1A-C047-BC1A-E928BDC01C90}" type="presOf" srcId="{258BC574-1CCF-7F47-97A2-DC423C1187E6}" destId="{B322B57C-58BE-8449-AE91-587A8C0D71F6}" srcOrd="0" destOrd="0" presId="urn:microsoft.com/office/officeart/2005/8/layout/vList5"/>
    <dgm:cxn modelId="{8E6D3E2C-EBE4-5A4F-BBE5-37EF839DB6AB}" type="presParOf" srcId="{EA11DD26-42BF-0F42-9FCF-C97BEA608CA6}" destId="{B4CE20A2-66AE-A848-92B6-808DC7E483CD}" srcOrd="0" destOrd="0" presId="urn:microsoft.com/office/officeart/2005/8/layout/vList5"/>
    <dgm:cxn modelId="{2C6D7764-EBD9-374D-905A-1BAE95FF18D3}" type="presParOf" srcId="{B4CE20A2-66AE-A848-92B6-808DC7E483CD}" destId="{E5367F19-0409-D24D-8FA6-2332B4C7BAD7}" srcOrd="0" destOrd="0" presId="urn:microsoft.com/office/officeart/2005/8/layout/vList5"/>
    <dgm:cxn modelId="{1F8944AA-5B5B-B641-B2B9-E525A37AB28B}" type="presParOf" srcId="{B4CE20A2-66AE-A848-92B6-808DC7E483CD}" destId="{69007BAA-EA65-4A43-806C-B49AB42EAA5D}" srcOrd="1" destOrd="0" presId="urn:microsoft.com/office/officeart/2005/8/layout/vList5"/>
    <dgm:cxn modelId="{4FD5E0FC-978F-544F-B15E-2480CFAB2E6B}" type="presParOf" srcId="{EA11DD26-42BF-0F42-9FCF-C97BEA608CA6}" destId="{C55D6D66-18DC-6247-8086-ECCAEF56B334}" srcOrd="1" destOrd="0" presId="urn:microsoft.com/office/officeart/2005/8/layout/vList5"/>
    <dgm:cxn modelId="{B1149014-B70D-EF4A-BDCC-E52FAAA4DBB9}" type="presParOf" srcId="{EA11DD26-42BF-0F42-9FCF-C97BEA608CA6}" destId="{0E24AF51-9369-024C-A6A7-BE155FA119BB}" srcOrd="2" destOrd="0" presId="urn:microsoft.com/office/officeart/2005/8/layout/vList5"/>
    <dgm:cxn modelId="{60A3353F-9986-6142-AD96-5F07087E9927}" type="presParOf" srcId="{0E24AF51-9369-024C-A6A7-BE155FA119BB}" destId="{EC82C179-720D-BE4F-ABCE-EDD30677F084}" srcOrd="0" destOrd="0" presId="urn:microsoft.com/office/officeart/2005/8/layout/vList5"/>
    <dgm:cxn modelId="{6EA015E8-4888-A448-9FAC-0165DAB9E3CE}" type="presParOf" srcId="{0E24AF51-9369-024C-A6A7-BE155FA119BB}" destId="{B322B57C-58BE-8449-AE91-587A8C0D71F6}" srcOrd="1" destOrd="0" presId="urn:microsoft.com/office/officeart/2005/8/layout/vList5"/>
    <dgm:cxn modelId="{BDA6077D-56F3-6041-B04C-0351C7DCAD0E}" type="presParOf" srcId="{EA11DD26-42BF-0F42-9FCF-C97BEA608CA6}" destId="{5F5EC736-3FF7-194B-B8AA-F92252417A8C}" srcOrd="3" destOrd="0" presId="urn:microsoft.com/office/officeart/2005/8/layout/vList5"/>
    <dgm:cxn modelId="{BAB1AA5D-501E-214B-ADEE-87F71E55265C}" type="presParOf" srcId="{EA11DD26-42BF-0F42-9FCF-C97BEA608CA6}" destId="{C593BA07-EAFC-D242-B21C-B73B2BB1B030}" srcOrd="4" destOrd="0" presId="urn:microsoft.com/office/officeart/2005/8/layout/vList5"/>
    <dgm:cxn modelId="{889677BA-E0A2-0F42-AF89-AF7CADAC29F5}" type="presParOf" srcId="{C593BA07-EAFC-D242-B21C-B73B2BB1B030}" destId="{9398824C-D268-CF40-BF1D-A67436046794}" srcOrd="0" destOrd="0" presId="urn:microsoft.com/office/officeart/2005/8/layout/vList5"/>
    <dgm:cxn modelId="{59C5585A-C136-4E4F-A15D-C04068AFE48E}" type="presParOf" srcId="{C593BA07-EAFC-D242-B21C-B73B2BB1B030}" destId="{478B6E75-24AC-3646-AEA0-C61AB10AB39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FC7162-9BCC-8248-8288-E22B630506B1}" type="doc">
      <dgm:prSet loTypeId="urn:microsoft.com/office/officeart/2005/8/layout/pyramid1" loCatId="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6FB5693-C2C6-1942-BB92-10FCD5C4E0EA}">
      <dgm:prSet phldrT="[Text]"/>
      <dgm:spPr/>
      <dgm:t>
        <a:bodyPr/>
        <a:lstStyle/>
        <a:p>
          <a:r>
            <a:rPr lang="en-US" dirty="0" err="1"/>
            <a:t>GRAPLEr</a:t>
          </a:r>
          <a:endParaRPr lang="en-US" dirty="0"/>
        </a:p>
      </dgm:t>
    </dgm:pt>
    <dgm:pt modelId="{988974B1-D12B-0C41-B7AF-4D8F2637BDFD}" type="parTrans" cxnId="{151F9E70-BF21-C14B-8523-E24CCEF269F8}">
      <dgm:prSet/>
      <dgm:spPr/>
      <dgm:t>
        <a:bodyPr/>
        <a:lstStyle/>
        <a:p>
          <a:endParaRPr lang="en-US"/>
        </a:p>
      </dgm:t>
    </dgm:pt>
    <dgm:pt modelId="{CD0AFD50-50D7-9843-AEEF-2740604D0DEC}" type="sibTrans" cxnId="{151F9E70-BF21-C14B-8523-E24CCEF269F8}">
      <dgm:prSet/>
      <dgm:spPr/>
      <dgm:t>
        <a:bodyPr/>
        <a:lstStyle/>
        <a:p>
          <a:endParaRPr lang="en-US"/>
        </a:p>
      </dgm:t>
    </dgm:pt>
    <dgm:pt modelId="{3C1B06FA-F3DE-9845-B30D-7A990A9D73D1}">
      <dgm:prSet phldrT="[Text]"/>
      <dgm:spPr/>
      <dgm:t>
        <a:bodyPr/>
        <a:lstStyle/>
        <a:p>
          <a:r>
            <a:rPr lang="en-US" dirty="0" err="1"/>
            <a:t>glmtools</a:t>
          </a:r>
          <a:endParaRPr lang="en-US" dirty="0"/>
        </a:p>
      </dgm:t>
    </dgm:pt>
    <dgm:pt modelId="{3AD83F80-D761-3445-BCC0-1A152E5076BC}" type="parTrans" cxnId="{565B1F9D-F58C-8644-8C95-15BB6D7CA1E4}">
      <dgm:prSet/>
      <dgm:spPr/>
      <dgm:t>
        <a:bodyPr/>
        <a:lstStyle/>
        <a:p>
          <a:endParaRPr lang="en-US"/>
        </a:p>
      </dgm:t>
    </dgm:pt>
    <dgm:pt modelId="{72ED2DBE-0387-DE4A-92C6-0530978567F3}" type="sibTrans" cxnId="{565B1F9D-F58C-8644-8C95-15BB6D7CA1E4}">
      <dgm:prSet/>
      <dgm:spPr/>
      <dgm:t>
        <a:bodyPr/>
        <a:lstStyle/>
        <a:p>
          <a:endParaRPr lang="en-US"/>
        </a:p>
      </dgm:t>
    </dgm:pt>
    <dgm:pt modelId="{B14656C0-3FA1-5E44-86C5-5DADB8F435E9}">
      <dgm:prSet phldrT="[Text]"/>
      <dgm:spPr/>
      <dgm:t>
        <a:bodyPr/>
        <a:lstStyle/>
        <a:p>
          <a:r>
            <a:rPr lang="en-US" dirty="0"/>
            <a:t>GLM3r</a:t>
          </a:r>
        </a:p>
      </dgm:t>
    </dgm:pt>
    <dgm:pt modelId="{A5101FEB-38A1-0F41-8FC7-DD82F256A4FA}" type="parTrans" cxnId="{03CD8D0F-7136-8144-A60D-02995E04D123}">
      <dgm:prSet/>
      <dgm:spPr/>
      <dgm:t>
        <a:bodyPr/>
        <a:lstStyle/>
        <a:p>
          <a:endParaRPr lang="en-US"/>
        </a:p>
      </dgm:t>
    </dgm:pt>
    <dgm:pt modelId="{E8513EB8-C94E-EC4F-B2AA-D30C3F694D47}" type="sibTrans" cxnId="{03CD8D0F-7136-8144-A60D-02995E04D123}">
      <dgm:prSet/>
      <dgm:spPr/>
      <dgm:t>
        <a:bodyPr/>
        <a:lstStyle/>
        <a:p>
          <a:endParaRPr lang="en-US"/>
        </a:p>
      </dgm:t>
    </dgm:pt>
    <dgm:pt modelId="{C74A0AED-EA5D-5346-A350-E46D994EB347}" type="pres">
      <dgm:prSet presAssocID="{5BFC7162-9BCC-8248-8288-E22B630506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C8679B-16CC-1641-9880-0EF5BD697FCE}" type="pres">
      <dgm:prSet presAssocID="{C6FB5693-C2C6-1942-BB92-10FCD5C4E0EA}" presName="Name8" presStyleCnt="0"/>
      <dgm:spPr/>
    </dgm:pt>
    <dgm:pt modelId="{67EFA09A-EC4C-F147-AD64-85AD8ADD311D}" type="pres">
      <dgm:prSet presAssocID="{C6FB5693-C2C6-1942-BB92-10FCD5C4E0EA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7593E-8473-8B43-B808-291D62393D3B}" type="pres">
      <dgm:prSet presAssocID="{C6FB5693-C2C6-1942-BB92-10FCD5C4E0E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3E0CD6-D450-D74D-853C-D45DD85382EA}" type="pres">
      <dgm:prSet presAssocID="{3C1B06FA-F3DE-9845-B30D-7A990A9D73D1}" presName="Name8" presStyleCnt="0"/>
      <dgm:spPr/>
    </dgm:pt>
    <dgm:pt modelId="{43740E90-E37A-C24B-97A1-E455C322303F}" type="pres">
      <dgm:prSet presAssocID="{3C1B06FA-F3DE-9845-B30D-7A990A9D73D1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3F97-1D06-4B40-BC69-8027531CB1D8}" type="pres">
      <dgm:prSet presAssocID="{3C1B06FA-F3DE-9845-B30D-7A990A9D73D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D43F1-4EB7-DE43-87DE-FF145F76C2FF}" type="pres">
      <dgm:prSet presAssocID="{B14656C0-3FA1-5E44-86C5-5DADB8F435E9}" presName="Name8" presStyleCnt="0"/>
      <dgm:spPr/>
    </dgm:pt>
    <dgm:pt modelId="{2FA26490-2176-7842-B37C-C09D00FB7201}" type="pres">
      <dgm:prSet presAssocID="{B14656C0-3FA1-5E44-86C5-5DADB8F435E9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A3ABB-A287-9A49-A15A-13E9CA7103E2}" type="pres">
      <dgm:prSet presAssocID="{B14656C0-3FA1-5E44-86C5-5DADB8F435E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A41AC-03D2-604E-A86C-1E8EF458A30A}" type="presOf" srcId="{3C1B06FA-F3DE-9845-B30D-7A990A9D73D1}" destId="{43740E90-E37A-C24B-97A1-E455C322303F}" srcOrd="0" destOrd="0" presId="urn:microsoft.com/office/officeart/2005/8/layout/pyramid1"/>
    <dgm:cxn modelId="{03CD8D0F-7136-8144-A60D-02995E04D123}" srcId="{5BFC7162-9BCC-8248-8288-E22B630506B1}" destId="{B14656C0-3FA1-5E44-86C5-5DADB8F435E9}" srcOrd="2" destOrd="0" parTransId="{A5101FEB-38A1-0F41-8FC7-DD82F256A4FA}" sibTransId="{E8513EB8-C94E-EC4F-B2AA-D30C3F694D47}"/>
    <dgm:cxn modelId="{A48B6CDF-1573-5D4B-A4FA-23E6DBBAC5E3}" type="presOf" srcId="{3C1B06FA-F3DE-9845-B30D-7A990A9D73D1}" destId="{00943F97-1D06-4B40-BC69-8027531CB1D8}" srcOrd="1" destOrd="0" presId="urn:microsoft.com/office/officeart/2005/8/layout/pyramid1"/>
    <dgm:cxn modelId="{CCD1D6D3-C8BF-EB4C-A745-2617EFFE7F7B}" type="presOf" srcId="{B14656C0-3FA1-5E44-86C5-5DADB8F435E9}" destId="{2FA26490-2176-7842-B37C-C09D00FB7201}" srcOrd="0" destOrd="0" presId="urn:microsoft.com/office/officeart/2005/8/layout/pyramid1"/>
    <dgm:cxn modelId="{5AA19042-E45A-BF41-B656-32FBAFA9881A}" type="presOf" srcId="{B14656C0-3FA1-5E44-86C5-5DADB8F435E9}" destId="{5D8A3ABB-A287-9A49-A15A-13E9CA7103E2}" srcOrd="1" destOrd="0" presId="urn:microsoft.com/office/officeart/2005/8/layout/pyramid1"/>
    <dgm:cxn modelId="{9328E2BE-AACC-964F-9449-F322FD572E35}" type="presOf" srcId="{C6FB5693-C2C6-1942-BB92-10FCD5C4E0EA}" destId="{3FD7593E-8473-8B43-B808-291D62393D3B}" srcOrd="1" destOrd="0" presId="urn:microsoft.com/office/officeart/2005/8/layout/pyramid1"/>
    <dgm:cxn modelId="{D7765FAE-B667-CB4C-9D34-C4B8A2E0FE3A}" type="presOf" srcId="{5BFC7162-9BCC-8248-8288-E22B630506B1}" destId="{C74A0AED-EA5D-5346-A350-E46D994EB347}" srcOrd="0" destOrd="0" presId="urn:microsoft.com/office/officeart/2005/8/layout/pyramid1"/>
    <dgm:cxn modelId="{AA462630-E319-2949-ABB2-0E37D0FC686D}" type="presOf" srcId="{C6FB5693-C2C6-1942-BB92-10FCD5C4E0EA}" destId="{67EFA09A-EC4C-F147-AD64-85AD8ADD311D}" srcOrd="0" destOrd="0" presId="urn:microsoft.com/office/officeart/2005/8/layout/pyramid1"/>
    <dgm:cxn modelId="{151F9E70-BF21-C14B-8523-E24CCEF269F8}" srcId="{5BFC7162-9BCC-8248-8288-E22B630506B1}" destId="{C6FB5693-C2C6-1942-BB92-10FCD5C4E0EA}" srcOrd="0" destOrd="0" parTransId="{988974B1-D12B-0C41-B7AF-4D8F2637BDFD}" sibTransId="{CD0AFD50-50D7-9843-AEEF-2740604D0DEC}"/>
    <dgm:cxn modelId="{565B1F9D-F58C-8644-8C95-15BB6D7CA1E4}" srcId="{5BFC7162-9BCC-8248-8288-E22B630506B1}" destId="{3C1B06FA-F3DE-9845-B30D-7A990A9D73D1}" srcOrd="1" destOrd="0" parTransId="{3AD83F80-D761-3445-BCC0-1A152E5076BC}" sibTransId="{72ED2DBE-0387-DE4A-92C6-0530978567F3}"/>
    <dgm:cxn modelId="{82ACE2C6-82FD-A04D-8FA9-C94239121538}" type="presParOf" srcId="{C74A0AED-EA5D-5346-A350-E46D994EB347}" destId="{17C8679B-16CC-1641-9880-0EF5BD697FCE}" srcOrd="0" destOrd="0" presId="urn:microsoft.com/office/officeart/2005/8/layout/pyramid1"/>
    <dgm:cxn modelId="{B9597754-8B4E-5A45-B49C-7860A5AB5B9B}" type="presParOf" srcId="{17C8679B-16CC-1641-9880-0EF5BD697FCE}" destId="{67EFA09A-EC4C-F147-AD64-85AD8ADD311D}" srcOrd="0" destOrd="0" presId="urn:microsoft.com/office/officeart/2005/8/layout/pyramid1"/>
    <dgm:cxn modelId="{4C9202B8-A123-BF4E-A6C6-D621ACCD4521}" type="presParOf" srcId="{17C8679B-16CC-1641-9880-0EF5BD697FCE}" destId="{3FD7593E-8473-8B43-B808-291D62393D3B}" srcOrd="1" destOrd="0" presId="urn:microsoft.com/office/officeart/2005/8/layout/pyramid1"/>
    <dgm:cxn modelId="{2CB4811E-D6EA-1044-A9EC-F4524B6C79E5}" type="presParOf" srcId="{C74A0AED-EA5D-5346-A350-E46D994EB347}" destId="{DC3E0CD6-D450-D74D-853C-D45DD85382EA}" srcOrd="1" destOrd="0" presId="urn:microsoft.com/office/officeart/2005/8/layout/pyramid1"/>
    <dgm:cxn modelId="{B82C977C-AB24-C24D-906A-A7BD07EFC546}" type="presParOf" srcId="{DC3E0CD6-D450-D74D-853C-D45DD85382EA}" destId="{43740E90-E37A-C24B-97A1-E455C322303F}" srcOrd="0" destOrd="0" presId="urn:microsoft.com/office/officeart/2005/8/layout/pyramid1"/>
    <dgm:cxn modelId="{EE4280E1-AF8D-0144-A9E3-DB53B4B7D6E3}" type="presParOf" srcId="{DC3E0CD6-D450-D74D-853C-D45DD85382EA}" destId="{00943F97-1D06-4B40-BC69-8027531CB1D8}" srcOrd="1" destOrd="0" presId="urn:microsoft.com/office/officeart/2005/8/layout/pyramid1"/>
    <dgm:cxn modelId="{759232EB-8CA7-EC43-9306-ED6A1FE751E8}" type="presParOf" srcId="{C74A0AED-EA5D-5346-A350-E46D994EB347}" destId="{B4FD43F1-4EB7-DE43-87DE-FF145F76C2FF}" srcOrd="2" destOrd="0" presId="urn:microsoft.com/office/officeart/2005/8/layout/pyramid1"/>
    <dgm:cxn modelId="{003BFD59-7E62-7F42-B338-34D5D225964A}" type="presParOf" srcId="{B4FD43F1-4EB7-DE43-87DE-FF145F76C2FF}" destId="{2FA26490-2176-7842-B37C-C09D00FB7201}" srcOrd="0" destOrd="0" presId="urn:microsoft.com/office/officeart/2005/8/layout/pyramid1"/>
    <dgm:cxn modelId="{B8BD3BB6-5741-0B4E-A256-AA0A5208E434}" type="presParOf" srcId="{B4FD43F1-4EB7-DE43-87DE-FF145F76C2FF}" destId="{5D8A3ABB-A287-9A49-A15A-13E9CA7103E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FC7162-9BCC-8248-8288-E22B630506B1}" type="doc">
      <dgm:prSet loTypeId="urn:microsoft.com/office/officeart/2005/8/layout/pyramid1" loCatId="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6FB5693-C2C6-1942-BB92-10FCD5C4E0EA}">
      <dgm:prSet phldrT="[Text]"/>
      <dgm:spPr/>
      <dgm:t>
        <a:bodyPr/>
        <a:lstStyle/>
        <a:p>
          <a:r>
            <a:rPr lang="en-US" b="1" dirty="0" err="1"/>
            <a:t>GRAPLEr</a:t>
          </a:r>
          <a:endParaRPr lang="en-US" b="1" dirty="0"/>
        </a:p>
      </dgm:t>
    </dgm:pt>
    <dgm:pt modelId="{988974B1-D12B-0C41-B7AF-4D8F2637BDFD}" type="parTrans" cxnId="{151F9E70-BF21-C14B-8523-E24CCEF269F8}">
      <dgm:prSet/>
      <dgm:spPr/>
      <dgm:t>
        <a:bodyPr/>
        <a:lstStyle/>
        <a:p>
          <a:endParaRPr lang="en-US"/>
        </a:p>
      </dgm:t>
    </dgm:pt>
    <dgm:pt modelId="{CD0AFD50-50D7-9843-AEEF-2740604D0DEC}" type="sibTrans" cxnId="{151F9E70-BF21-C14B-8523-E24CCEF269F8}">
      <dgm:prSet/>
      <dgm:spPr/>
      <dgm:t>
        <a:bodyPr/>
        <a:lstStyle/>
        <a:p>
          <a:endParaRPr lang="en-US"/>
        </a:p>
      </dgm:t>
    </dgm:pt>
    <dgm:pt modelId="{3C1B06FA-F3DE-9845-B30D-7A990A9D73D1}">
      <dgm:prSet phldrT="[Text]" custT="1"/>
      <dgm:spPr/>
      <dgm:t>
        <a:bodyPr/>
        <a:lstStyle/>
        <a:p>
          <a:r>
            <a:rPr lang="en-US" sz="5400" dirty="0" err="1"/>
            <a:t>glmtools</a:t>
          </a:r>
          <a:endParaRPr lang="en-US" sz="6500" dirty="0"/>
        </a:p>
      </dgm:t>
    </dgm:pt>
    <dgm:pt modelId="{3AD83F80-D761-3445-BCC0-1A152E5076BC}" type="parTrans" cxnId="{565B1F9D-F58C-8644-8C95-15BB6D7CA1E4}">
      <dgm:prSet/>
      <dgm:spPr/>
      <dgm:t>
        <a:bodyPr/>
        <a:lstStyle/>
        <a:p>
          <a:endParaRPr lang="en-US"/>
        </a:p>
      </dgm:t>
    </dgm:pt>
    <dgm:pt modelId="{72ED2DBE-0387-DE4A-92C6-0530978567F3}" type="sibTrans" cxnId="{565B1F9D-F58C-8644-8C95-15BB6D7CA1E4}">
      <dgm:prSet/>
      <dgm:spPr/>
      <dgm:t>
        <a:bodyPr/>
        <a:lstStyle/>
        <a:p>
          <a:endParaRPr lang="en-US"/>
        </a:p>
      </dgm:t>
    </dgm:pt>
    <dgm:pt modelId="{B14656C0-3FA1-5E44-86C5-5DADB8F435E9}">
      <dgm:prSet phldrT="[Text]" custT="1"/>
      <dgm:spPr/>
      <dgm:t>
        <a:bodyPr/>
        <a:lstStyle/>
        <a:p>
          <a:r>
            <a:rPr lang="en-US" sz="5400" dirty="0"/>
            <a:t>GLM3r</a:t>
          </a:r>
          <a:endParaRPr lang="en-US" sz="6500" dirty="0"/>
        </a:p>
      </dgm:t>
    </dgm:pt>
    <dgm:pt modelId="{A5101FEB-38A1-0F41-8FC7-DD82F256A4FA}" type="parTrans" cxnId="{03CD8D0F-7136-8144-A60D-02995E04D123}">
      <dgm:prSet/>
      <dgm:spPr/>
      <dgm:t>
        <a:bodyPr/>
        <a:lstStyle/>
        <a:p>
          <a:endParaRPr lang="en-US"/>
        </a:p>
      </dgm:t>
    </dgm:pt>
    <dgm:pt modelId="{E8513EB8-C94E-EC4F-B2AA-D30C3F694D47}" type="sibTrans" cxnId="{03CD8D0F-7136-8144-A60D-02995E04D123}">
      <dgm:prSet/>
      <dgm:spPr/>
      <dgm:t>
        <a:bodyPr/>
        <a:lstStyle/>
        <a:p>
          <a:endParaRPr lang="en-US"/>
        </a:p>
      </dgm:t>
    </dgm:pt>
    <dgm:pt modelId="{C74A0AED-EA5D-5346-A350-E46D994EB347}" type="pres">
      <dgm:prSet presAssocID="{5BFC7162-9BCC-8248-8288-E22B630506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C8679B-16CC-1641-9880-0EF5BD697FCE}" type="pres">
      <dgm:prSet presAssocID="{C6FB5693-C2C6-1942-BB92-10FCD5C4E0EA}" presName="Name8" presStyleCnt="0"/>
      <dgm:spPr/>
    </dgm:pt>
    <dgm:pt modelId="{67EFA09A-EC4C-F147-AD64-85AD8ADD311D}" type="pres">
      <dgm:prSet presAssocID="{C6FB5693-C2C6-1942-BB92-10FCD5C4E0EA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7593E-8473-8B43-B808-291D62393D3B}" type="pres">
      <dgm:prSet presAssocID="{C6FB5693-C2C6-1942-BB92-10FCD5C4E0E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3E0CD6-D450-D74D-853C-D45DD85382EA}" type="pres">
      <dgm:prSet presAssocID="{3C1B06FA-F3DE-9845-B30D-7A990A9D73D1}" presName="Name8" presStyleCnt="0"/>
      <dgm:spPr/>
    </dgm:pt>
    <dgm:pt modelId="{43740E90-E37A-C24B-97A1-E455C322303F}" type="pres">
      <dgm:prSet presAssocID="{3C1B06FA-F3DE-9845-B30D-7A990A9D73D1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3F97-1D06-4B40-BC69-8027531CB1D8}" type="pres">
      <dgm:prSet presAssocID="{3C1B06FA-F3DE-9845-B30D-7A990A9D73D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D43F1-4EB7-DE43-87DE-FF145F76C2FF}" type="pres">
      <dgm:prSet presAssocID="{B14656C0-3FA1-5E44-86C5-5DADB8F435E9}" presName="Name8" presStyleCnt="0"/>
      <dgm:spPr/>
    </dgm:pt>
    <dgm:pt modelId="{2FA26490-2176-7842-B37C-C09D00FB7201}" type="pres">
      <dgm:prSet presAssocID="{B14656C0-3FA1-5E44-86C5-5DADB8F435E9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A3ABB-A287-9A49-A15A-13E9CA7103E2}" type="pres">
      <dgm:prSet presAssocID="{B14656C0-3FA1-5E44-86C5-5DADB8F435E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A41AC-03D2-604E-A86C-1E8EF458A30A}" type="presOf" srcId="{3C1B06FA-F3DE-9845-B30D-7A990A9D73D1}" destId="{43740E90-E37A-C24B-97A1-E455C322303F}" srcOrd="0" destOrd="0" presId="urn:microsoft.com/office/officeart/2005/8/layout/pyramid1"/>
    <dgm:cxn modelId="{03CD8D0F-7136-8144-A60D-02995E04D123}" srcId="{5BFC7162-9BCC-8248-8288-E22B630506B1}" destId="{B14656C0-3FA1-5E44-86C5-5DADB8F435E9}" srcOrd="2" destOrd="0" parTransId="{A5101FEB-38A1-0F41-8FC7-DD82F256A4FA}" sibTransId="{E8513EB8-C94E-EC4F-B2AA-D30C3F694D47}"/>
    <dgm:cxn modelId="{A48B6CDF-1573-5D4B-A4FA-23E6DBBAC5E3}" type="presOf" srcId="{3C1B06FA-F3DE-9845-B30D-7A990A9D73D1}" destId="{00943F97-1D06-4B40-BC69-8027531CB1D8}" srcOrd="1" destOrd="0" presId="urn:microsoft.com/office/officeart/2005/8/layout/pyramid1"/>
    <dgm:cxn modelId="{CCD1D6D3-C8BF-EB4C-A745-2617EFFE7F7B}" type="presOf" srcId="{B14656C0-3FA1-5E44-86C5-5DADB8F435E9}" destId="{2FA26490-2176-7842-B37C-C09D00FB7201}" srcOrd="0" destOrd="0" presId="urn:microsoft.com/office/officeart/2005/8/layout/pyramid1"/>
    <dgm:cxn modelId="{5AA19042-E45A-BF41-B656-32FBAFA9881A}" type="presOf" srcId="{B14656C0-3FA1-5E44-86C5-5DADB8F435E9}" destId="{5D8A3ABB-A287-9A49-A15A-13E9CA7103E2}" srcOrd="1" destOrd="0" presId="urn:microsoft.com/office/officeart/2005/8/layout/pyramid1"/>
    <dgm:cxn modelId="{9328E2BE-AACC-964F-9449-F322FD572E35}" type="presOf" srcId="{C6FB5693-C2C6-1942-BB92-10FCD5C4E0EA}" destId="{3FD7593E-8473-8B43-B808-291D62393D3B}" srcOrd="1" destOrd="0" presId="urn:microsoft.com/office/officeart/2005/8/layout/pyramid1"/>
    <dgm:cxn modelId="{D7765FAE-B667-CB4C-9D34-C4B8A2E0FE3A}" type="presOf" srcId="{5BFC7162-9BCC-8248-8288-E22B630506B1}" destId="{C74A0AED-EA5D-5346-A350-E46D994EB347}" srcOrd="0" destOrd="0" presId="urn:microsoft.com/office/officeart/2005/8/layout/pyramid1"/>
    <dgm:cxn modelId="{AA462630-E319-2949-ABB2-0E37D0FC686D}" type="presOf" srcId="{C6FB5693-C2C6-1942-BB92-10FCD5C4E0EA}" destId="{67EFA09A-EC4C-F147-AD64-85AD8ADD311D}" srcOrd="0" destOrd="0" presId="urn:microsoft.com/office/officeart/2005/8/layout/pyramid1"/>
    <dgm:cxn modelId="{151F9E70-BF21-C14B-8523-E24CCEF269F8}" srcId="{5BFC7162-9BCC-8248-8288-E22B630506B1}" destId="{C6FB5693-C2C6-1942-BB92-10FCD5C4E0EA}" srcOrd="0" destOrd="0" parTransId="{988974B1-D12B-0C41-B7AF-4D8F2637BDFD}" sibTransId="{CD0AFD50-50D7-9843-AEEF-2740604D0DEC}"/>
    <dgm:cxn modelId="{565B1F9D-F58C-8644-8C95-15BB6D7CA1E4}" srcId="{5BFC7162-9BCC-8248-8288-E22B630506B1}" destId="{3C1B06FA-F3DE-9845-B30D-7A990A9D73D1}" srcOrd="1" destOrd="0" parTransId="{3AD83F80-D761-3445-BCC0-1A152E5076BC}" sibTransId="{72ED2DBE-0387-DE4A-92C6-0530978567F3}"/>
    <dgm:cxn modelId="{82ACE2C6-82FD-A04D-8FA9-C94239121538}" type="presParOf" srcId="{C74A0AED-EA5D-5346-A350-E46D994EB347}" destId="{17C8679B-16CC-1641-9880-0EF5BD697FCE}" srcOrd="0" destOrd="0" presId="urn:microsoft.com/office/officeart/2005/8/layout/pyramid1"/>
    <dgm:cxn modelId="{B9597754-8B4E-5A45-B49C-7860A5AB5B9B}" type="presParOf" srcId="{17C8679B-16CC-1641-9880-0EF5BD697FCE}" destId="{67EFA09A-EC4C-F147-AD64-85AD8ADD311D}" srcOrd="0" destOrd="0" presId="urn:microsoft.com/office/officeart/2005/8/layout/pyramid1"/>
    <dgm:cxn modelId="{4C9202B8-A123-BF4E-A6C6-D621ACCD4521}" type="presParOf" srcId="{17C8679B-16CC-1641-9880-0EF5BD697FCE}" destId="{3FD7593E-8473-8B43-B808-291D62393D3B}" srcOrd="1" destOrd="0" presId="urn:microsoft.com/office/officeart/2005/8/layout/pyramid1"/>
    <dgm:cxn modelId="{2CB4811E-D6EA-1044-A9EC-F4524B6C79E5}" type="presParOf" srcId="{C74A0AED-EA5D-5346-A350-E46D994EB347}" destId="{DC3E0CD6-D450-D74D-853C-D45DD85382EA}" srcOrd="1" destOrd="0" presId="urn:microsoft.com/office/officeart/2005/8/layout/pyramid1"/>
    <dgm:cxn modelId="{B82C977C-AB24-C24D-906A-A7BD07EFC546}" type="presParOf" srcId="{DC3E0CD6-D450-D74D-853C-D45DD85382EA}" destId="{43740E90-E37A-C24B-97A1-E455C322303F}" srcOrd="0" destOrd="0" presId="urn:microsoft.com/office/officeart/2005/8/layout/pyramid1"/>
    <dgm:cxn modelId="{EE4280E1-AF8D-0144-A9E3-DB53B4B7D6E3}" type="presParOf" srcId="{DC3E0CD6-D450-D74D-853C-D45DD85382EA}" destId="{00943F97-1D06-4B40-BC69-8027531CB1D8}" srcOrd="1" destOrd="0" presId="urn:microsoft.com/office/officeart/2005/8/layout/pyramid1"/>
    <dgm:cxn modelId="{759232EB-8CA7-EC43-9306-ED6A1FE751E8}" type="presParOf" srcId="{C74A0AED-EA5D-5346-A350-E46D994EB347}" destId="{B4FD43F1-4EB7-DE43-87DE-FF145F76C2FF}" srcOrd="2" destOrd="0" presId="urn:microsoft.com/office/officeart/2005/8/layout/pyramid1"/>
    <dgm:cxn modelId="{003BFD59-7E62-7F42-B338-34D5D225964A}" type="presParOf" srcId="{B4FD43F1-4EB7-DE43-87DE-FF145F76C2FF}" destId="{2FA26490-2176-7842-B37C-C09D00FB7201}" srcOrd="0" destOrd="0" presId="urn:microsoft.com/office/officeart/2005/8/layout/pyramid1"/>
    <dgm:cxn modelId="{B8BD3BB6-5741-0B4E-A256-AA0A5208E434}" type="presParOf" srcId="{B4FD43F1-4EB7-DE43-87DE-FF145F76C2FF}" destId="{5D8A3ABB-A287-9A49-A15A-13E9CA7103E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FC7162-9BCC-8248-8288-E22B630506B1}" type="doc">
      <dgm:prSet loTypeId="urn:microsoft.com/office/officeart/2005/8/layout/pyramid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6FB5693-C2C6-1942-BB92-10FCD5C4E0EA}">
      <dgm:prSet phldrT="[Text]"/>
      <dgm:spPr/>
      <dgm:t>
        <a:bodyPr/>
        <a:lstStyle/>
        <a:p>
          <a:endParaRPr lang="en-US" dirty="0"/>
        </a:p>
      </dgm:t>
    </dgm:pt>
    <dgm:pt modelId="{988974B1-D12B-0C41-B7AF-4D8F2637BDFD}" type="parTrans" cxnId="{151F9E70-BF21-C14B-8523-E24CCEF269F8}">
      <dgm:prSet/>
      <dgm:spPr/>
      <dgm:t>
        <a:bodyPr/>
        <a:lstStyle/>
        <a:p>
          <a:endParaRPr lang="en-US"/>
        </a:p>
      </dgm:t>
    </dgm:pt>
    <dgm:pt modelId="{CD0AFD50-50D7-9843-AEEF-2740604D0DEC}" type="sibTrans" cxnId="{151F9E70-BF21-C14B-8523-E24CCEF269F8}">
      <dgm:prSet/>
      <dgm:spPr/>
      <dgm:t>
        <a:bodyPr/>
        <a:lstStyle/>
        <a:p>
          <a:endParaRPr lang="en-US"/>
        </a:p>
      </dgm:t>
    </dgm:pt>
    <dgm:pt modelId="{3C1B06FA-F3DE-9845-B30D-7A990A9D73D1}">
      <dgm:prSet phldrT="[Text]"/>
      <dgm:spPr/>
      <dgm:t>
        <a:bodyPr/>
        <a:lstStyle/>
        <a:p>
          <a:endParaRPr lang="en-US" dirty="0"/>
        </a:p>
      </dgm:t>
    </dgm:pt>
    <dgm:pt modelId="{3AD83F80-D761-3445-BCC0-1A152E5076BC}" type="parTrans" cxnId="{565B1F9D-F58C-8644-8C95-15BB6D7CA1E4}">
      <dgm:prSet/>
      <dgm:spPr/>
      <dgm:t>
        <a:bodyPr/>
        <a:lstStyle/>
        <a:p>
          <a:endParaRPr lang="en-US"/>
        </a:p>
      </dgm:t>
    </dgm:pt>
    <dgm:pt modelId="{72ED2DBE-0387-DE4A-92C6-0530978567F3}" type="sibTrans" cxnId="{565B1F9D-F58C-8644-8C95-15BB6D7CA1E4}">
      <dgm:prSet/>
      <dgm:spPr/>
      <dgm:t>
        <a:bodyPr/>
        <a:lstStyle/>
        <a:p>
          <a:endParaRPr lang="en-US"/>
        </a:p>
      </dgm:t>
    </dgm:pt>
    <dgm:pt modelId="{B14656C0-3FA1-5E44-86C5-5DADB8F435E9}">
      <dgm:prSet phldrT="[Text]"/>
      <dgm:spPr/>
      <dgm:t>
        <a:bodyPr/>
        <a:lstStyle/>
        <a:p>
          <a:endParaRPr lang="en-US" dirty="0"/>
        </a:p>
      </dgm:t>
    </dgm:pt>
    <dgm:pt modelId="{A5101FEB-38A1-0F41-8FC7-DD82F256A4FA}" type="parTrans" cxnId="{03CD8D0F-7136-8144-A60D-02995E04D123}">
      <dgm:prSet/>
      <dgm:spPr/>
      <dgm:t>
        <a:bodyPr/>
        <a:lstStyle/>
        <a:p>
          <a:endParaRPr lang="en-US"/>
        </a:p>
      </dgm:t>
    </dgm:pt>
    <dgm:pt modelId="{E8513EB8-C94E-EC4F-B2AA-D30C3F694D47}" type="sibTrans" cxnId="{03CD8D0F-7136-8144-A60D-02995E04D123}">
      <dgm:prSet/>
      <dgm:spPr/>
      <dgm:t>
        <a:bodyPr/>
        <a:lstStyle/>
        <a:p>
          <a:endParaRPr lang="en-US"/>
        </a:p>
      </dgm:t>
    </dgm:pt>
    <dgm:pt modelId="{C74A0AED-EA5D-5346-A350-E46D994EB347}" type="pres">
      <dgm:prSet presAssocID="{5BFC7162-9BCC-8248-8288-E22B630506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C8679B-16CC-1641-9880-0EF5BD697FCE}" type="pres">
      <dgm:prSet presAssocID="{C6FB5693-C2C6-1942-BB92-10FCD5C4E0EA}" presName="Name8" presStyleCnt="0"/>
      <dgm:spPr/>
    </dgm:pt>
    <dgm:pt modelId="{67EFA09A-EC4C-F147-AD64-85AD8ADD311D}" type="pres">
      <dgm:prSet presAssocID="{C6FB5693-C2C6-1942-BB92-10FCD5C4E0EA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7593E-8473-8B43-B808-291D62393D3B}" type="pres">
      <dgm:prSet presAssocID="{C6FB5693-C2C6-1942-BB92-10FCD5C4E0E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3E0CD6-D450-D74D-853C-D45DD85382EA}" type="pres">
      <dgm:prSet presAssocID="{3C1B06FA-F3DE-9845-B30D-7A990A9D73D1}" presName="Name8" presStyleCnt="0"/>
      <dgm:spPr/>
    </dgm:pt>
    <dgm:pt modelId="{43740E90-E37A-C24B-97A1-E455C322303F}" type="pres">
      <dgm:prSet presAssocID="{3C1B06FA-F3DE-9845-B30D-7A990A9D73D1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3F97-1D06-4B40-BC69-8027531CB1D8}" type="pres">
      <dgm:prSet presAssocID="{3C1B06FA-F3DE-9845-B30D-7A990A9D73D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D43F1-4EB7-DE43-87DE-FF145F76C2FF}" type="pres">
      <dgm:prSet presAssocID="{B14656C0-3FA1-5E44-86C5-5DADB8F435E9}" presName="Name8" presStyleCnt="0"/>
      <dgm:spPr/>
    </dgm:pt>
    <dgm:pt modelId="{2FA26490-2176-7842-B37C-C09D00FB7201}" type="pres">
      <dgm:prSet presAssocID="{B14656C0-3FA1-5E44-86C5-5DADB8F435E9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A3ABB-A287-9A49-A15A-13E9CA7103E2}" type="pres">
      <dgm:prSet presAssocID="{B14656C0-3FA1-5E44-86C5-5DADB8F435E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A41AC-03D2-604E-A86C-1E8EF458A30A}" type="presOf" srcId="{3C1B06FA-F3DE-9845-B30D-7A990A9D73D1}" destId="{43740E90-E37A-C24B-97A1-E455C322303F}" srcOrd="0" destOrd="0" presId="urn:microsoft.com/office/officeart/2005/8/layout/pyramid1"/>
    <dgm:cxn modelId="{03CD8D0F-7136-8144-A60D-02995E04D123}" srcId="{5BFC7162-9BCC-8248-8288-E22B630506B1}" destId="{B14656C0-3FA1-5E44-86C5-5DADB8F435E9}" srcOrd="2" destOrd="0" parTransId="{A5101FEB-38A1-0F41-8FC7-DD82F256A4FA}" sibTransId="{E8513EB8-C94E-EC4F-B2AA-D30C3F694D47}"/>
    <dgm:cxn modelId="{A48B6CDF-1573-5D4B-A4FA-23E6DBBAC5E3}" type="presOf" srcId="{3C1B06FA-F3DE-9845-B30D-7A990A9D73D1}" destId="{00943F97-1D06-4B40-BC69-8027531CB1D8}" srcOrd="1" destOrd="0" presId="urn:microsoft.com/office/officeart/2005/8/layout/pyramid1"/>
    <dgm:cxn modelId="{CCD1D6D3-C8BF-EB4C-A745-2617EFFE7F7B}" type="presOf" srcId="{B14656C0-3FA1-5E44-86C5-5DADB8F435E9}" destId="{2FA26490-2176-7842-B37C-C09D00FB7201}" srcOrd="0" destOrd="0" presId="urn:microsoft.com/office/officeart/2005/8/layout/pyramid1"/>
    <dgm:cxn modelId="{5AA19042-E45A-BF41-B656-32FBAFA9881A}" type="presOf" srcId="{B14656C0-3FA1-5E44-86C5-5DADB8F435E9}" destId="{5D8A3ABB-A287-9A49-A15A-13E9CA7103E2}" srcOrd="1" destOrd="0" presId="urn:microsoft.com/office/officeart/2005/8/layout/pyramid1"/>
    <dgm:cxn modelId="{9328E2BE-AACC-964F-9449-F322FD572E35}" type="presOf" srcId="{C6FB5693-C2C6-1942-BB92-10FCD5C4E0EA}" destId="{3FD7593E-8473-8B43-B808-291D62393D3B}" srcOrd="1" destOrd="0" presId="urn:microsoft.com/office/officeart/2005/8/layout/pyramid1"/>
    <dgm:cxn modelId="{D7765FAE-B667-CB4C-9D34-C4B8A2E0FE3A}" type="presOf" srcId="{5BFC7162-9BCC-8248-8288-E22B630506B1}" destId="{C74A0AED-EA5D-5346-A350-E46D994EB347}" srcOrd="0" destOrd="0" presId="urn:microsoft.com/office/officeart/2005/8/layout/pyramid1"/>
    <dgm:cxn modelId="{AA462630-E319-2949-ABB2-0E37D0FC686D}" type="presOf" srcId="{C6FB5693-C2C6-1942-BB92-10FCD5C4E0EA}" destId="{67EFA09A-EC4C-F147-AD64-85AD8ADD311D}" srcOrd="0" destOrd="0" presId="urn:microsoft.com/office/officeart/2005/8/layout/pyramid1"/>
    <dgm:cxn modelId="{151F9E70-BF21-C14B-8523-E24CCEF269F8}" srcId="{5BFC7162-9BCC-8248-8288-E22B630506B1}" destId="{C6FB5693-C2C6-1942-BB92-10FCD5C4E0EA}" srcOrd="0" destOrd="0" parTransId="{988974B1-D12B-0C41-B7AF-4D8F2637BDFD}" sibTransId="{CD0AFD50-50D7-9843-AEEF-2740604D0DEC}"/>
    <dgm:cxn modelId="{565B1F9D-F58C-8644-8C95-15BB6D7CA1E4}" srcId="{5BFC7162-9BCC-8248-8288-E22B630506B1}" destId="{3C1B06FA-F3DE-9845-B30D-7A990A9D73D1}" srcOrd="1" destOrd="0" parTransId="{3AD83F80-D761-3445-BCC0-1A152E5076BC}" sibTransId="{72ED2DBE-0387-DE4A-92C6-0530978567F3}"/>
    <dgm:cxn modelId="{82ACE2C6-82FD-A04D-8FA9-C94239121538}" type="presParOf" srcId="{C74A0AED-EA5D-5346-A350-E46D994EB347}" destId="{17C8679B-16CC-1641-9880-0EF5BD697FCE}" srcOrd="0" destOrd="0" presId="urn:microsoft.com/office/officeart/2005/8/layout/pyramid1"/>
    <dgm:cxn modelId="{B9597754-8B4E-5A45-B49C-7860A5AB5B9B}" type="presParOf" srcId="{17C8679B-16CC-1641-9880-0EF5BD697FCE}" destId="{67EFA09A-EC4C-F147-AD64-85AD8ADD311D}" srcOrd="0" destOrd="0" presId="urn:microsoft.com/office/officeart/2005/8/layout/pyramid1"/>
    <dgm:cxn modelId="{4C9202B8-A123-BF4E-A6C6-D621ACCD4521}" type="presParOf" srcId="{17C8679B-16CC-1641-9880-0EF5BD697FCE}" destId="{3FD7593E-8473-8B43-B808-291D62393D3B}" srcOrd="1" destOrd="0" presId="urn:microsoft.com/office/officeart/2005/8/layout/pyramid1"/>
    <dgm:cxn modelId="{2CB4811E-D6EA-1044-A9EC-F4524B6C79E5}" type="presParOf" srcId="{C74A0AED-EA5D-5346-A350-E46D994EB347}" destId="{DC3E0CD6-D450-D74D-853C-D45DD85382EA}" srcOrd="1" destOrd="0" presId="urn:microsoft.com/office/officeart/2005/8/layout/pyramid1"/>
    <dgm:cxn modelId="{B82C977C-AB24-C24D-906A-A7BD07EFC546}" type="presParOf" srcId="{DC3E0CD6-D450-D74D-853C-D45DD85382EA}" destId="{43740E90-E37A-C24B-97A1-E455C322303F}" srcOrd="0" destOrd="0" presId="urn:microsoft.com/office/officeart/2005/8/layout/pyramid1"/>
    <dgm:cxn modelId="{EE4280E1-AF8D-0144-A9E3-DB53B4B7D6E3}" type="presParOf" srcId="{DC3E0CD6-D450-D74D-853C-D45DD85382EA}" destId="{00943F97-1D06-4B40-BC69-8027531CB1D8}" srcOrd="1" destOrd="0" presId="urn:microsoft.com/office/officeart/2005/8/layout/pyramid1"/>
    <dgm:cxn modelId="{759232EB-8CA7-EC43-9306-ED6A1FE751E8}" type="presParOf" srcId="{C74A0AED-EA5D-5346-A350-E46D994EB347}" destId="{B4FD43F1-4EB7-DE43-87DE-FF145F76C2FF}" srcOrd="2" destOrd="0" presId="urn:microsoft.com/office/officeart/2005/8/layout/pyramid1"/>
    <dgm:cxn modelId="{003BFD59-7E62-7F42-B338-34D5D225964A}" type="presParOf" srcId="{B4FD43F1-4EB7-DE43-87DE-FF145F76C2FF}" destId="{2FA26490-2176-7842-B37C-C09D00FB7201}" srcOrd="0" destOrd="0" presId="urn:microsoft.com/office/officeart/2005/8/layout/pyramid1"/>
    <dgm:cxn modelId="{B8BD3BB6-5741-0B4E-A256-AA0A5208E434}" type="presParOf" srcId="{B4FD43F1-4EB7-DE43-87DE-FF145F76C2FF}" destId="{5D8A3ABB-A287-9A49-A15A-13E9CA7103E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07BAA-EA65-4A43-806C-B49AB42EAA5D}">
      <dsp:nvSpPr>
        <dsp:cNvPr id="0" name=""/>
        <dsp:cNvSpPr/>
      </dsp:nvSpPr>
      <dsp:spPr>
        <a:xfrm rot="5400000">
          <a:off x="5422174" y="-2270234"/>
          <a:ext cx="1211978" cy="6060032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Introduction to modeling and GLM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Introduction to </a:t>
          </a:r>
          <a:r>
            <a:rPr lang="en-US" sz="2200" kern="1200" dirty="0" err="1"/>
            <a:t>glmtools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highlight>
                <a:srgbClr val="FFFF00"/>
              </a:highlight>
            </a:rPr>
            <a:t>Running GLM in R</a:t>
          </a:r>
        </a:p>
      </dsp:txBody>
      <dsp:txXfrm rot="-5400000">
        <a:off x="2998147" y="212957"/>
        <a:ext cx="6000868" cy="1093650"/>
      </dsp:txXfrm>
    </dsp:sp>
    <dsp:sp modelId="{E5367F19-0409-D24D-8FA6-2332B4C7BAD7}">
      <dsp:nvSpPr>
        <dsp:cNvPr id="0" name=""/>
        <dsp:cNvSpPr/>
      </dsp:nvSpPr>
      <dsp:spPr>
        <a:xfrm>
          <a:off x="410620" y="2295"/>
          <a:ext cx="2587527" cy="15149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112395" rIns="224790" bIns="112395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/>
            <a:t>2-2:45</a:t>
          </a:r>
        </a:p>
      </dsp:txBody>
      <dsp:txXfrm>
        <a:off x="484575" y="76250"/>
        <a:ext cx="2439617" cy="1367062"/>
      </dsp:txXfrm>
    </dsp:sp>
    <dsp:sp modelId="{B322B57C-58BE-8449-AE91-587A8C0D71F6}">
      <dsp:nvSpPr>
        <dsp:cNvPr id="0" name=""/>
        <dsp:cNvSpPr/>
      </dsp:nvSpPr>
      <dsp:spPr>
        <a:xfrm rot="5400000">
          <a:off x="5422174" y="-679512"/>
          <a:ext cx="1211978" cy="6060032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highlight>
                <a:srgbClr val="FFFF00"/>
              </a:highlight>
            </a:rPr>
            <a:t>Visualizing and calibrating GLM in 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Introduction to </a:t>
          </a:r>
          <a:r>
            <a:rPr lang="en-US" sz="2200" kern="1200" dirty="0" err="1"/>
            <a:t>GRAPLEr</a:t>
          </a:r>
          <a:endParaRPr lang="en-US" sz="2200" kern="1200" dirty="0"/>
        </a:p>
      </dsp:txBody>
      <dsp:txXfrm rot="-5400000">
        <a:off x="2998147" y="1803679"/>
        <a:ext cx="6000868" cy="1093650"/>
      </dsp:txXfrm>
    </dsp:sp>
    <dsp:sp modelId="{EC82C179-720D-BE4F-ABCE-EDD30677F084}">
      <dsp:nvSpPr>
        <dsp:cNvPr id="0" name=""/>
        <dsp:cNvSpPr/>
      </dsp:nvSpPr>
      <dsp:spPr>
        <a:xfrm>
          <a:off x="410620" y="1593017"/>
          <a:ext cx="2587527" cy="15149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112395" rIns="224790" bIns="112395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/>
            <a:t>3-3:45</a:t>
          </a:r>
        </a:p>
      </dsp:txBody>
      <dsp:txXfrm>
        <a:off x="484575" y="1666972"/>
        <a:ext cx="2439617" cy="1367062"/>
      </dsp:txXfrm>
    </dsp:sp>
    <dsp:sp modelId="{478B6E75-24AC-3646-AEA0-C61AB10AB39E}">
      <dsp:nvSpPr>
        <dsp:cNvPr id="0" name=""/>
        <dsp:cNvSpPr/>
      </dsp:nvSpPr>
      <dsp:spPr>
        <a:xfrm rot="5400000">
          <a:off x="5422174" y="911209"/>
          <a:ext cx="1211978" cy="6060032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highlight>
                <a:srgbClr val="FFFF00"/>
              </a:highlight>
            </a:rPr>
            <a:t>Current and future developments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Community involvement</a:t>
          </a:r>
        </a:p>
      </dsp:txBody>
      <dsp:txXfrm rot="-5400000">
        <a:off x="2998147" y="3394400"/>
        <a:ext cx="6000868" cy="1093650"/>
      </dsp:txXfrm>
    </dsp:sp>
    <dsp:sp modelId="{9398824C-D268-CF40-BF1D-A67436046794}">
      <dsp:nvSpPr>
        <dsp:cNvPr id="0" name=""/>
        <dsp:cNvSpPr/>
      </dsp:nvSpPr>
      <dsp:spPr>
        <a:xfrm>
          <a:off x="410620" y="3183738"/>
          <a:ext cx="2587527" cy="151497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112395" rIns="224790" bIns="112395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/>
            <a:t>4-4:30</a:t>
          </a:r>
        </a:p>
      </dsp:txBody>
      <dsp:txXfrm>
        <a:off x="484575" y="3257693"/>
        <a:ext cx="2439617" cy="1367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FA09A-EC4C-F147-AD64-85AD8ADD311D}">
      <dsp:nvSpPr>
        <dsp:cNvPr id="0" name=""/>
        <dsp:cNvSpPr/>
      </dsp:nvSpPr>
      <dsp:spPr>
        <a:xfrm>
          <a:off x="3332383" y="0"/>
          <a:ext cx="3332383" cy="1874147"/>
        </a:xfrm>
        <a:prstGeom prst="trapezoid">
          <a:avLst>
            <a:gd name="adj" fmla="val 88904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err="1"/>
            <a:t>GRAPLEr</a:t>
          </a:r>
          <a:endParaRPr lang="en-US" sz="5900" kern="1200" dirty="0"/>
        </a:p>
      </dsp:txBody>
      <dsp:txXfrm>
        <a:off x="3332383" y="0"/>
        <a:ext cx="3332383" cy="1874147"/>
      </dsp:txXfrm>
    </dsp:sp>
    <dsp:sp modelId="{43740E90-E37A-C24B-97A1-E455C322303F}">
      <dsp:nvSpPr>
        <dsp:cNvPr id="0" name=""/>
        <dsp:cNvSpPr/>
      </dsp:nvSpPr>
      <dsp:spPr>
        <a:xfrm>
          <a:off x="1666191" y="1874147"/>
          <a:ext cx="6664767" cy="1874147"/>
        </a:xfrm>
        <a:prstGeom prst="trapezoid">
          <a:avLst>
            <a:gd name="adj" fmla="val 88904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err="1"/>
            <a:t>glmtools</a:t>
          </a:r>
          <a:endParaRPr lang="en-US" sz="5900" kern="1200" dirty="0"/>
        </a:p>
      </dsp:txBody>
      <dsp:txXfrm>
        <a:off x="2832526" y="1874147"/>
        <a:ext cx="4332098" cy="1874147"/>
      </dsp:txXfrm>
    </dsp:sp>
    <dsp:sp modelId="{2FA26490-2176-7842-B37C-C09D00FB7201}">
      <dsp:nvSpPr>
        <dsp:cNvPr id="0" name=""/>
        <dsp:cNvSpPr/>
      </dsp:nvSpPr>
      <dsp:spPr>
        <a:xfrm>
          <a:off x="0" y="3748294"/>
          <a:ext cx="9997150" cy="1874147"/>
        </a:xfrm>
        <a:prstGeom prst="trapezoid">
          <a:avLst>
            <a:gd name="adj" fmla="val 88904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/>
            <a:t>GLM3r</a:t>
          </a:r>
        </a:p>
      </dsp:txBody>
      <dsp:txXfrm>
        <a:off x="1749501" y="3748294"/>
        <a:ext cx="6498148" cy="1874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FA09A-EC4C-F147-AD64-85AD8ADD311D}">
      <dsp:nvSpPr>
        <dsp:cNvPr id="0" name=""/>
        <dsp:cNvSpPr/>
      </dsp:nvSpPr>
      <dsp:spPr>
        <a:xfrm>
          <a:off x="3332383" y="0"/>
          <a:ext cx="3332383" cy="1874147"/>
        </a:xfrm>
        <a:prstGeom prst="trapezoid">
          <a:avLst>
            <a:gd name="adj" fmla="val 88904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1" kern="1200" dirty="0" err="1"/>
            <a:t>GRAPLEr</a:t>
          </a:r>
          <a:endParaRPr lang="en-US" sz="5400" b="1" kern="1200" dirty="0"/>
        </a:p>
      </dsp:txBody>
      <dsp:txXfrm>
        <a:off x="3332383" y="0"/>
        <a:ext cx="3332383" cy="1874147"/>
      </dsp:txXfrm>
    </dsp:sp>
    <dsp:sp modelId="{43740E90-E37A-C24B-97A1-E455C322303F}">
      <dsp:nvSpPr>
        <dsp:cNvPr id="0" name=""/>
        <dsp:cNvSpPr/>
      </dsp:nvSpPr>
      <dsp:spPr>
        <a:xfrm>
          <a:off x="1666191" y="1874147"/>
          <a:ext cx="6664767" cy="1874147"/>
        </a:xfrm>
        <a:prstGeom prst="trapezoid">
          <a:avLst>
            <a:gd name="adj" fmla="val 88904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err="1"/>
            <a:t>glmtools</a:t>
          </a:r>
          <a:endParaRPr lang="en-US" sz="6500" kern="1200" dirty="0"/>
        </a:p>
      </dsp:txBody>
      <dsp:txXfrm>
        <a:off x="2832526" y="1874147"/>
        <a:ext cx="4332098" cy="1874147"/>
      </dsp:txXfrm>
    </dsp:sp>
    <dsp:sp modelId="{2FA26490-2176-7842-B37C-C09D00FB7201}">
      <dsp:nvSpPr>
        <dsp:cNvPr id="0" name=""/>
        <dsp:cNvSpPr/>
      </dsp:nvSpPr>
      <dsp:spPr>
        <a:xfrm>
          <a:off x="0" y="3748294"/>
          <a:ext cx="9997150" cy="1874147"/>
        </a:xfrm>
        <a:prstGeom prst="trapezoid">
          <a:avLst>
            <a:gd name="adj" fmla="val 88904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/>
            <a:t>GLM3r</a:t>
          </a:r>
          <a:endParaRPr lang="en-US" sz="6500" kern="1200" dirty="0"/>
        </a:p>
      </dsp:txBody>
      <dsp:txXfrm>
        <a:off x="1749501" y="3748294"/>
        <a:ext cx="6498148" cy="18741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FA09A-EC4C-F147-AD64-85AD8ADD311D}">
      <dsp:nvSpPr>
        <dsp:cNvPr id="0" name=""/>
        <dsp:cNvSpPr/>
      </dsp:nvSpPr>
      <dsp:spPr>
        <a:xfrm>
          <a:off x="3332383" y="0"/>
          <a:ext cx="3332383" cy="1874147"/>
        </a:xfrm>
        <a:prstGeom prst="trapezoid">
          <a:avLst>
            <a:gd name="adj" fmla="val 88904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332383" y="0"/>
        <a:ext cx="3332383" cy="1874147"/>
      </dsp:txXfrm>
    </dsp:sp>
    <dsp:sp modelId="{43740E90-E37A-C24B-97A1-E455C322303F}">
      <dsp:nvSpPr>
        <dsp:cNvPr id="0" name=""/>
        <dsp:cNvSpPr/>
      </dsp:nvSpPr>
      <dsp:spPr>
        <a:xfrm>
          <a:off x="1666191" y="1874147"/>
          <a:ext cx="6664767" cy="1874147"/>
        </a:xfrm>
        <a:prstGeom prst="trapezoid">
          <a:avLst>
            <a:gd name="adj" fmla="val 88904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832526" y="1874147"/>
        <a:ext cx="4332098" cy="1874147"/>
      </dsp:txXfrm>
    </dsp:sp>
    <dsp:sp modelId="{2FA26490-2176-7842-B37C-C09D00FB7201}">
      <dsp:nvSpPr>
        <dsp:cNvPr id="0" name=""/>
        <dsp:cNvSpPr/>
      </dsp:nvSpPr>
      <dsp:spPr>
        <a:xfrm>
          <a:off x="0" y="3748294"/>
          <a:ext cx="9997150" cy="1874147"/>
        </a:xfrm>
        <a:prstGeom prst="trapezoid">
          <a:avLst>
            <a:gd name="adj" fmla="val 88904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749501" y="3748294"/>
        <a:ext cx="6498148" cy="1874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24D66-CCAA-A442-997D-9D56647165B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F2DDA-D4BA-3A46-83FC-C2901D6C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>
                <a:latin typeface="American Typewriter" panose="02090604020004020304" pitchFamily="18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12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=""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3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0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685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33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40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=""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=""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=""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60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23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58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25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3348952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3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2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=""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=""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3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8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6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=""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9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48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5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80" r:id="rId18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Crater_Lake_National_Park_Oregon.jpg" TargetMode="External"/><Relationship Id="rId4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quaticEcoDynamics/GL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aticEcoDynamics/GLM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ed.see.uwa.edu.au/research/models/GLM/latest_release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gsagleon/G21_GSA_workshop/tree/master/D_GL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ed.see.uwa.edu.au/research/models/GLM/getting_started.html" TargetMode="External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ed.see.uwa.edu.au/research/models/GLM/" TargetMode="Externa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gif"/><Relationship Id="rId3" Type="http://schemas.openxmlformats.org/officeDocument/2006/relationships/hyperlink" Target="http://blog.otoro.net/2017/10/29/visual-evolution-strategie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4" Type="http://schemas.openxmlformats.org/officeDocument/2006/relationships/hyperlink" Target="http://commons.wikimedia.org/wiki/File:Cumulus_cloud.jpg" TargetMode="External"/><Relationship Id="rId5" Type="http://schemas.openxmlformats.org/officeDocument/2006/relationships/hyperlink" Target="https://creativecommons.org/licenses/by-sa/3.0/" TargetMode="External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obertladwig/GLM_docker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umulus_cloud.jpg" TargetMode="External"/><Relationship Id="rId4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18.emf"/><Relationship Id="rId6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forum/#!categories/aquaticmodelling/glm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quaticEcoDynamics/GLM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6.jp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quaticEcoDynamics/GL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attiamc.deviantart.com/art/ChalkBoard-Texture-MC2015-506107812" TargetMode="External"/><Relationship Id="rId4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Crater_Lake_National_Park_Oregon.jpg" TargetMode="External"/><Relationship Id="rId4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="" xmlns:a16="http://schemas.microsoft.com/office/drawing/2014/main" id="{B923CB46-D632-4C7C-8F02-ABAC1A21C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8" b="183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8" name="Freeform 5">
            <a:extLst>
              <a:ext uri="{FF2B5EF4-FFF2-40B4-BE49-F238E27FC236}">
                <a16:creationId xmlns="" xmlns:a16="http://schemas.microsoft.com/office/drawing/2014/main" id="{608EAA06-5488-416B-B2B2-E55213011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4AA8A-A866-7E4E-AA78-0A622C15D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1977448"/>
            <a:ext cx="7219954" cy="1828801"/>
          </a:xfrm>
        </p:spPr>
        <p:txBody>
          <a:bodyPr>
            <a:noAutofit/>
          </a:bodyPr>
          <a:lstStyle/>
          <a:p>
            <a:r>
              <a:rPr lang="en-US" sz="3600" b="1" dirty="0">
                <a:effectLst/>
              </a:rPr>
              <a:t>Introduction to running, visualizing, and calibrating the General Lake Model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DA87946-1D06-2242-9972-AA1AAAF87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62772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95DBD"/>
                </a:solidFill>
              </a:rPr>
              <a:t>Hilary Dugan, Robert </a:t>
            </a:r>
            <a:r>
              <a:rPr lang="en-US" dirty="0" err="1">
                <a:solidFill>
                  <a:srgbClr val="095DBD"/>
                </a:solidFill>
              </a:rPr>
              <a:t>Ladwig</a:t>
            </a:r>
            <a:r>
              <a:rPr lang="en-US" dirty="0">
                <a:solidFill>
                  <a:srgbClr val="095DBD"/>
                </a:solidFill>
              </a:rPr>
              <a:t>, Paul Hanson</a:t>
            </a:r>
          </a:p>
          <a:p>
            <a:r>
              <a:rPr lang="en-US" b="1" dirty="0"/>
              <a:t>GLEON 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572B50D-BBA2-CE4B-AC9B-9D143319B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58" y="42300"/>
            <a:ext cx="3409592" cy="1147054"/>
          </a:xfrm>
          <a:prstGeom prst="rect">
            <a:avLst/>
          </a:prstGeom>
        </p:spPr>
      </p:pic>
      <p:pic>
        <p:nvPicPr>
          <p:cNvPr id="7" name="Picture 2" descr="nsf2.eps">
            <a:extLst>
              <a:ext uri="{FF2B5EF4-FFF2-40B4-BE49-F238E27FC236}">
                <a16:creationId xmlns="" xmlns:a16="http://schemas.microsoft.com/office/drawing/2014/main" id="{85A3982C-603E-D246-8F1A-93A5BB9A8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25" y="0"/>
            <a:ext cx="1818917" cy="181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64D8140-FB11-844F-9A6F-D3F6CF0B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802" y="6002360"/>
            <a:ext cx="757002" cy="751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0C4AE37-611F-8243-BAED-AE95A6F36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066" y="6079804"/>
            <a:ext cx="1818917" cy="5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2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le:Crater Lake National Park Oregon.jpg - Wikipedia">
            <a:extLst>
              <a:ext uri="{FF2B5EF4-FFF2-40B4-BE49-F238E27FC236}">
                <a16:creationId xmlns="" xmlns:a16="http://schemas.microsoft.com/office/drawing/2014/main" id="{9F2EE6CD-6813-364A-AD97-E981FB7D4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17049" y="300118"/>
            <a:ext cx="9357901" cy="6221175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3268BF87-CF8E-914A-9B28-A2F9CC3C5344}"/>
              </a:ext>
            </a:extLst>
          </p:cNvPr>
          <p:cNvSpPr/>
          <p:nvPr/>
        </p:nvSpPr>
        <p:spPr>
          <a:xfrm>
            <a:off x="4531659" y="3879476"/>
            <a:ext cx="4403912" cy="1492624"/>
          </a:xfrm>
          <a:custGeom>
            <a:avLst/>
            <a:gdLst>
              <a:gd name="connsiteX0" fmla="*/ 0 w 4403912"/>
              <a:gd name="connsiteY0" fmla="*/ 0 h 1492624"/>
              <a:gd name="connsiteX1" fmla="*/ 0 w 4403912"/>
              <a:gd name="connsiteY1" fmla="*/ 0 h 1492624"/>
              <a:gd name="connsiteX2" fmla="*/ 53788 w 4403912"/>
              <a:gd name="connsiteY2" fmla="*/ 80683 h 1492624"/>
              <a:gd name="connsiteX3" fmla="*/ 67235 w 4403912"/>
              <a:gd name="connsiteY3" fmla="*/ 121024 h 1492624"/>
              <a:gd name="connsiteX4" fmla="*/ 87406 w 4403912"/>
              <a:gd name="connsiteY4" fmla="*/ 168089 h 1492624"/>
              <a:gd name="connsiteX5" fmla="*/ 134470 w 4403912"/>
              <a:gd name="connsiteY5" fmla="*/ 215153 h 1492624"/>
              <a:gd name="connsiteX6" fmla="*/ 168088 w 4403912"/>
              <a:gd name="connsiteY6" fmla="*/ 248771 h 1492624"/>
              <a:gd name="connsiteX7" fmla="*/ 181535 w 4403912"/>
              <a:gd name="connsiteY7" fmla="*/ 268942 h 1492624"/>
              <a:gd name="connsiteX8" fmla="*/ 242047 w 4403912"/>
              <a:gd name="connsiteY8" fmla="*/ 322730 h 1492624"/>
              <a:gd name="connsiteX9" fmla="*/ 268941 w 4403912"/>
              <a:gd name="connsiteY9" fmla="*/ 336177 h 1492624"/>
              <a:gd name="connsiteX10" fmla="*/ 309282 w 4403912"/>
              <a:gd name="connsiteY10" fmla="*/ 376518 h 1492624"/>
              <a:gd name="connsiteX11" fmla="*/ 329453 w 4403912"/>
              <a:gd name="connsiteY11" fmla="*/ 389965 h 1492624"/>
              <a:gd name="connsiteX12" fmla="*/ 363070 w 4403912"/>
              <a:gd name="connsiteY12" fmla="*/ 423583 h 1492624"/>
              <a:gd name="connsiteX13" fmla="*/ 389965 w 4403912"/>
              <a:gd name="connsiteY13" fmla="*/ 443753 h 1492624"/>
              <a:gd name="connsiteX14" fmla="*/ 416859 w 4403912"/>
              <a:gd name="connsiteY14" fmla="*/ 450477 h 1492624"/>
              <a:gd name="connsiteX15" fmla="*/ 450476 w 4403912"/>
              <a:gd name="connsiteY15" fmla="*/ 477371 h 1492624"/>
              <a:gd name="connsiteX16" fmla="*/ 470647 w 4403912"/>
              <a:gd name="connsiteY16" fmla="*/ 497542 h 1492624"/>
              <a:gd name="connsiteX17" fmla="*/ 517712 w 4403912"/>
              <a:gd name="connsiteY17" fmla="*/ 537883 h 1492624"/>
              <a:gd name="connsiteX18" fmla="*/ 544606 w 4403912"/>
              <a:gd name="connsiteY18" fmla="*/ 578224 h 1492624"/>
              <a:gd name="connsiteX19" fmla="*/ 558053 w 4403912"/>
              <a:gd name="connsiteY19" fmla="*/ 652183 h 1492624"/>
              <a:gd name="connsiteX20" fmla="*/ 571500 w 4403912"/>
              <a:gd name="connsiteY20" fmla="*/ 786653 h 1492624"/>
              <a:gd name="connsiteX21" fmla="*/ 591670 w 4403912"/>
              <a:gd name="connsiteY21" fmla="*/ 840442 h 1492624"/>
              <a:gd name="connsiteX22" fmla="*/ 598394 w 4403912"/>
              <a:gd name="connsiteY22" fmla="*/ 860612 h 1492624"/>
              <a:gd name="connsiteX23" fmla="*/ 618565 w 4403912"/>
              <a:gd name="connsiteY23" fmla="*/ 887506 h 1492624"/>
              <a:gd name="connsiteX24" fmla="*/ 652182 w 4403912"/>
              <a:gd name="connsiteY24" fmla="*/ 934571 h 1492624"/>
              <a:gd name="connsiteX25" fmla="*/ 692523 w 4403912"/>
              <a:gd name="connsiteY25" fmla="*/ 974912 h 1492624"/>
              <a:gd name="connsiteX26" fmla="*/ 712694 w 4403912"/>
              <a:gd name="connsiteY26" fmla="*/ 995083 h 1492624"/>
              <a:gd name="connsiteX27" fmla="*/ 719417 w 4403912"/>
              <a:gd name="connsiteY27" fmla="*/ 1015253 h 1492624"/>
              <a:gd name="connsiteX28" fmla="*/ 739588 w 4403912"/>
              <a:gd name="connsiteY28" fmla="*/ 1021977 h 1492624"/>
              <a:gd name="connsiteX29" fmla="*/ 759759 w 4403912"/>
              <a:gd name="connsiteY29" fmla="*/ 1035424 h 1492624"/>
              <a:gd name="connsiteX30" fmla="*/ 786653 w 4403912"/>
              <a:gd name="connsiteY30" fmla="*/ 1055595 h 1492624"/>
              <a:gd name="connsiteX31" fmla="*/ 820270 w 4403912"/>
              <a:gd name="connsiteY31" fmla="*/ 1075765 h 1492624"/>
              <a:gd name="connsiteX32" fmla="*/ 840441 w 4403912"/>
              <a:gd name="connsiteY32" fmla="*/ 1089212 h 1492624"/>
              <a:gd name="connsiteX33" fmla="*/ 853888 w 4403912"/>
              <a:gd name="connsiteY33" fmla="*/ 1109383 h 1492624"/>
              <a:gd name="connsiteX34" fmla="*/ 894229 w 4403912"/>
              <a:gd name="connsiteY34" fmla="*/ 1149724 h 1492624"/>
              <a:gd name="connsiteX35" fmla="*/ 907676 w 4403912"/>
              <a:gd name="connsiteY35" fmla="*/ 1169895 h 1492624"/>
              <a:gd name="connsiteX36" fmla="*/ 948017 w 4403912"/>
              <a:gd name="connsiteY36" fmla="*/ 1203512 h 1492624"/>
              <a:gd name="connsiteX37" fmla="*/ 974912 w 4403912"/>
              <a:gd name="connsiteY37" fmla="*/ 1243853 h 1492624"/>
              <a:gd name="connsiteX38" fmla="*/ 1001806 w 4403912"/>
              <a:gd name="connsiteY38" fmla="*/ 1284195 h 1492624"/>
              <a:gd name="connsiteX39" fmla="*/ 1028700 w 4403912"/>
              <a:gd name="connsiteY39" fmla="*/ 1324536 h 1492624"/>
              <a:gd name="connsiteX40" fmla="*/ 1042147 w 4403912"/>
              <a:gd name="connsiteY40" fmla="*/ 1344706 h 1492624"/>
              <a:gd name="connsiteX41" fmla="*/ 1082488 w 4403912"/>
              <a:gd name="connsiteY41" fmla="*/ 1364877 h 1492624"/>
              <a:gd name="connsiteX42" fmla="*/ 1102659 w 4403912"/>
              <a:gd name="connsiteY42" fmla="*/ 1371600 h 1492624"/>
              <a:gd name="connsiteX43" fmla="*/ 1122829 w 4403912"/>
              <a:gd name="connsiteY43" fmla="*/ 1385048 h 1492624"/>
              <a:gd name="connsiteX44" fmla="*/ 1163170 w 4403912"/>
              <a:gd name="connsiteY44" fmla="*/ 1398495 h 1492624"/>
              <a:gd name="connsiteX45" fmla="*/ 1183341 w 4403912"/>
              <a:gd name="connsiteY45" fmla="*/ 1405218 h 1492624"/>
              <a:gd name="connsiteX46" fmla="*/ 1203512 w 4403912"/>
              <a:gd name="connsiteY46" fmla="*/ 1411942 h 1492624"/>
              <a:gd name="connsiteX47" fmla="*/ 1230406 w 4403912"/>
              <a:gd name="connsiteY47" fmla="*/ 1418665 h 1492624"/>
              <a:gd name="connsiteX48" fmla="*/ 1270747 w 4403912"/>
              <a:gd name="connsiteY48" fmla="*/ 1432112 h 1492624"/>
              <a:gd name="connsiteX49" fmla="*/ 1290917 w 4403912"/>
              <a:gd name="connsiteY49" fmla="*/ 1438836 h 1492624"/>
              <a:gd name="connsiteX50" fmla="*/ 1324535 w 4403912"/>
              <a:gd name="connsiteY50" fmla="*/ 1445559 h 1492624"/>
              <a:gd name="connsiteX51" fmla="*/ 1351429 w 4403912"/>
              <a:gd name="connsiteY51" fmla="*/ 1452283 h 1492624"/>
              <a:gd name="connsiteX52" fmla="*/ 1438835 w 4403912"/>
              <a:gd name="connsiteY52" fmla="*/ 1465730 h 1492624"/>
              <a:gd name="connsiteX53" fmla="*/ 1539688 w 4403912"/>
              <a:gd name="connsiteY53" fmla="*/ 1472453 h 1492624"/>
              <a:gd name="connsiteX54" fmla="*/ 1714500 w 4403912"/>
              <a:gd name="connsiteY54" fmla="*/ 1485900 h 1492624"/>
              <a:gd name="connsiteX55" fmla="*/ 1748117 w 4403912"/>
              <a:gd name="connsiteY55" fmla="*/ 1492624 h 1492624"/>
              <a:gd name="connsiteX56" fmla="*/ 1956547 w 4403912"/>
              <a:gd name="connsiteY56" fmla="*/ 1479177 h 1492624"/>
              <a:gd name="connsiteX57" fmla="*/ 1976717 w 4403912"/>
              <a:gd name="connsiteY57" fmla="*/ 1472453 h 1492624"/>
              <a:gd name="connsiteX58" fmla="*/ 2017059 w 4403912"/>
              <a:gd name="connsiteY58" fmla="*/ 1465730 h 1492624"/>
              <a:gd name="connsiteX59" fmla="*/ 2043953 w 4403912"/>
              <a:gd name="connsiteY59" fmla="*/ 1459006 h 1492624"/>
              <a:gd name="connsiteX60" fmla="*/ 2151529 w 4403912"/>
              <a:gd name="connsiteY60" fmla="*/ 1452283 h 1492624"/>
              <a:gd name="connsiteX61" fmla="*/ 2212041 w 4403912"/>
              <a:gd name="connsiteY61" fmla="*/ 1432112 h 1492624"/>
              <a:gd name="connsiteX62" fmla="*/ 2265829 w 4403912"/>
              <a:gd name="connsiteY62" fmla="*/ 1405218 h 1492624"/>
              <a:gd name="connsiteX63" fmla="*/ 2306170 w 4403912"/>
              <a:gd name="connsiteY63" fmla="*/ 1378324 h 1492624"/>
              <a:gd name="connsiteX64" fmla="*/ 2326341 w 4403912"/>
              <a:gd name="connsiteY64" fmla="*/ 1371600 h 1492624"/>
              <a:gd name="connsiteX65" fmla="*/ 2353235 w 4403912"/>
              <a:gd name="connsiteY65" fmla="*/ 1358153 h 1492624"/>
              <a:gd name="connsiteX66" fmla="*/ 2380129 w 4403912"/>
              <a:gd name="connsiteY66" fmla="*/ 1351430 h 1492624"/>
              <a:gd name="connsiteX67" fmla="*/ 2420470 w 4403912"/>
              <a:gd name="connsiteY67" fmla="*/ 1337983 h 1492624"/>
              <a:gd name="connsiteX68" fmla="*/ 2480982 w 4403912"/>
              <a:gd name="connsiteY68" fmla="*/ 1331259 h 1492624"/>
              <a:gd name="connsiteX69" fmla="*/ 2528047 w 4403912"/>
              <a:gd name="connsiteY69" fmla="*/ 1317812 h 1492624"/>
              <a:gd name="connsiteX70" fmla="*/ 2595282 w 4403912"/>
              <a:gd name="connsiteY70" fmla="*/ 1284195 h 1492624"/>
              <a:gd name="connsiteX71" fmla="*/ 2649070 w 4403912"/>
              <a:gd name="connsiteY71" fmla="*/ 1270748 h 1492624"/>
              <a:gd name="connsiteX72" fmla="*/ 2702859 w 4403912"/>
              <a:gd name="connsiteY72" fmla="*/ 1243853 h 1492624"/>
              <a:gd name="connsiteX73" fmla="*/ 2723029 w 4403912"/>
              <a:gd name="connsiteY73" fmla="*/ 1223683 h 1492624"/>
              <a:gd name="connsiteX74" fmla="*/ 2743200 w 4403912"/>
              <a:gd name="connsiteY74" fmla="*/ 1210236 h 1492624"/>
              <a:gd name="connsiteX75" fmla="*/ 2770094 w 4403912"/>
              <a:gd name="connsiteY75" fmla="*/ 1190065 h 1492624"/>
              <a:gd name="connsiteX76" fmla="*/ 2790265 w 4403912"/>
              <a:gd name="connsiteY76" fmla="*/ 1169895 h 1492624"/>
              <a:gd name="connsiteX77" fmla="*/ 2844053 w 4403912"/>
              <a:gd name="connsiteY77" fmla="*/ 1136277 h 1492624"/>
              <a:gd name="connsiteX78" fmla="*/ 2891117 w 4403912"/>
              <a:gd name="connsiteY78" fmla="*/ 1102659 h 1492624"/>
              <a:gd name="connsiteX79" fmla="*/ 2924735 w 4403912"/>
              <a:gd name="connsiteY79" fmla="*/ 1069042 h 1492624"/>
              <a:gd name="connsiteX80" fmla="*/ 2951629 w 4403912"/>
              <a:gd name="connsiteY80" fmla="*/ 1042148 h 1492624"/>
              <a:gd name="connsiteX81" fmla="*/ 3005417 w 4403912"/>
              <a:gd name="connsiteY81" fmla="*/ 1008530 h 1492624"/>
              <a:gd name="connsiteX82" fmla="*/ 3065929 w 4403912"/>
              <a:gd name="connsiteY82" fmla="*/ 961465 h 1492624"/>
              <a:gd name="connsiteX83" fmla="*/ 3139888 w 4403912"/>
              <a:gd name="connsiteY83" fmla="*/ 914400 h 1492624"/>
              <a:gd name="connsiteX84" fmla="*/ 3166782 w 4403912"/>
              <a:gd name="connsiteY84" fmla="*/ 894230 h 1492624"/>
              <a:gd name="connsiteX85" fmla="*/ 3180229 w 4403912"/>
              <a:gd name="connsiteY85" fmla="*/ 806824 h 1492624"/>
              <a:gd name="connsiteX86" fmla="*/ 3287806 w 4403912"/>
              <a:gd name="connsiteY86" fmla="*/ 786653 h 1492624"/>
              <a:gd name="connsiteX87" fmla="*/ 3348317 w 4403912"/>
              <a:gd name="connsiteY87" fmla="*/ 773206 h 1492624"/>
              <a:gd name="connsiteX88" fmla="*/ 3368488 w 4403912"/>
              <a:gd name="connsiteY88" fmla="*/ 766483 h 1492624"/>
              <a:gd name="connsiteX89" fmla="*/ 3395382 w 4403912"/>
              <a:gd name="connsiteY89" fmla="*/ 759759 h 1492624"/>
              <a:gd name="connsiteX90" fmla="*/ 3422276 w 4403912"/>
              <a:gd name="connsiteY90" fmla="*/ 746312 h 1492624"/>
              <a:gd name="connsiteX91" fmla="*/ 3469341 w 4403912"/>
              <a:gd name="connsiteY91" fmla="*/ 732865 h 1492624"/>
              <a:gd name="connsiteX92" fmla="*/ 3570194 w 4403912"/>
              <a:gd name="connsiteY92" fmla="*/ 699248 h 1492624"/>
              <a:gd name="connsiteX93" fmla="*/ 3590365 w 4403912"/>
              <a:gd name="connsiteY93" fmla="*/ 685800 h 1492624"/>
              <a:gd name="connsiteX94" fmla="*/ 3637429 w 4403912"/>
              <a:gd name="connsiteY94" fmla="*/ 672353 h 1492624"/>
              <a:gd name="connsiteX95" fmla="*/ 3704665 w 4403912"/>
              <a:gd name="connsiteY95" fmla="*/ 638736 h 1492624"/>
              <a:gd name="connsiteX96" fmla="*/ 3771900 w 4403912"/>
              <a:gd name="connsiteY96" fmla="*/ 591671 h 1492624"/>
              <a:gd name="connsiteX97" fmla="*/ 3798794 w 4403912"/>
              <a:gd name="connsiteY97" fmla="*/ 578224 h 1492624"/>
              <a:gd name="connsiteX98" fmla="*/ 3825688 w 4403912"/>
              <a:gd name="connsiteY98" fmla="*/ 558053 h 1492624"/>
              <a:gd name="connsiteX99" fmla="*/ 3892923 w 4403912"/>
              <a:gd name="connsiteY99" fmla="*/ 531159 h 1492624"/>
              <a:gd name="connsiteX100" fmla="*/ 3946712 w 4403912"/>
              <a:gd name="connsiteY100" fmla="*/ 510989 h 1492624"/>
              <a:gd name="connsiteX101" fmla="*/ 3973606 w 4403912"/>
              <a:gd name="connsiteY101" fmla="*/ 497542 h 1492624"/>
              <a:gd name="connsiteX102" fmla="*/ 4000500 w 4403912"/>
              <a:gd name="connsiteY102" fmla="*/ 490818 h 1492624"/>
              <a:gd name="connsiteX103" fmla="*/ 4020670 w 4403912"/>
              <a:gd name="connsiteY103" fmla="*/ 484095 h 1492624"/>
              <a:gd name="connsiteX104" fmla="*/ 4040841 w 4403912"/>
              <a:gd name="connsiteY104" fmla="*/ 470648 h 1492624"/>
              <a:gd name="connsiteX105" fmla="*/ 4061012 w 4403912"/>
              <a:gd name="connsiteY105" fmla="*/ 463924 h 1492624"/>
              <a:gd name="connsiteX106" fmla="*/ 4067735 w 4403912"/>
              <a:gd name="connsiteY106" fmla="*/ 443753 h 1492624"/>
              <a:gd name="connsiteX107" fmla="*/ 4067735 w 4403912"/>
              <a:gd name="connsiteY107" fmla="*/ 396689 h 1492624"/>
              <a:gd name="connsiteX108" fmla="*/ 4087906 w 4403912"/>
              <a:gd name="connsiteY108" fmla="*/ 389965 h 1492624"/>
              <a:gd name="connsiteX109" fmla="*/ 4134970 w 4403912"/>
              <a:gd name="connsiteY109" fmla="*/ 376518 h 1492624"/>
              <a:gd name="connsiteX110" fmla="*/ 4155141 w 4403912"/>
              <a:gd name="connsiteY110" fmla="*/ 363071 h 1492624"/>
              <a:gd name="connsiteX111" fmla="*/ 4175312 w 4403912"/>
              <a:gd name="connsiteY111" fmla="*/ 356348 h 1492624"/>
              <a:gd name="connsiteX112" fmla="*/ 4249270 w 4403912"/>
              <a:gd name="connsiteY112" fmla="*/ 309283 h 1492624"/>
              <a:gd name="connsiteX113" fmla="*/ 4269441 w 4403912"/>
              <a:gd name="connsiteY113" fmla="*/ 295836 h 1492624"/>
              <a:gd name="connsiteX114" fmla="*/ 4289612 w 4403912"/>
              <a:gd name="connsiteY114" fmla="*/ 282389 h 1492624"/>
              <a:gd name="connsiteX115" fmla="*/ 4329953 w 4403912"/>
              <a:gd name="connsiteY115" fmla="*/ 262218 h 1492624"/>
              <a:gd name="connsiteX116" fmla="*/ 4363570 w 4403912"/>
              <a:gd name="connsiteY116" fmla="*/ 228600 h 1492624"/>
              <a:gd name="connsiteX117" fmla="*/ 4370294 w 4403912"/>
              <a:gd name="connsiteY117" fmla="*/ 208430 h 1492624"/>
              <a:gd name="connsiteX118" fmla="*/ 4390465 w 4403912"/>
              <a:gd name="connsiteY118" fmla="*/ 194983 h 1492624"/>
              <a:gd name="connsiteX119" fmla="*/ 4403912 w 4403912"/>
              <a:gd name="connsiteY119" fmla="*/ 154642 h 1492624"/>
              <a:gd name="connsiteX120" fmla="*/ 4356847 w 4403912"/>
              <a:gd name="connsiteY120" fmla="*/ 141195 h 1492624"/>
              <a:gd name="connsiteX121" fmla="*/ 4235823 w 4403912"/>
              <a:gd name="connsiteY121" fmla="*/ 127748 h 1492624"/>
              <a:gd name="connsiteX122" fmla="*/ 4114800 w 4403912"/>
              <a:gd name="connsiteY122" fmla="*/ 134471 h 1492624"/>
              <a:gd name="connsiteX123" fmla="*/ 4081182 w 4403912"/>
              <a:gd name="connsiteY123" fmla="*/ 141195 h 1492624"/>
              <a:gd name="connsiteX124" fmla="*/ 4040841 w 4403912"/>
              <a:gd name="connsiteY124" fmla="*/ 147918 h 1492624"/>
              <a:gd name="connsiteX125" fmla="*/ 4007223 w 4403912"/>
              <a:gd name="connsiteY125" fmla="*/ 154642 h 1492624"/>
              <a:gd name="connsiteX126" fmla="*/ 3845859 w 4403912"/>
              <a:gd name="connsiteY126" fmla="*/ 168089 h 1492624"/>
              <a:gd name="connsiteX127" fmla="*/ 3765176 w 4403912"/>
              <a:gd name="connsiteY127" fmla="*/ 181536 h 1492624"/>
              <a:gd name="connsiteX128" fmla="*/ 3691217 w 4403912"/>
              <a:gd name="connsiteY128" fmla="*/ 188259 h 1492624"/>
              <a:gd name="connsiteX129" fmla="*/ 3610535 w 4403912"/>
              <a:gd name="connsiteY129" fmla="*/ 201706 h 1492624"/>
              <a:gd name="connsiteX130" fmla="*/ 3509682 w 4403912"/>
              <a:gd name="connsiteY130" fmla="*/ 208430 h 1492624"/>
              <a:gd name="connsiteX131" fmla="*/ 3422276 w 4403912"/>
              <a:gd name="connsiteY131" fmla="*/ 228600 h 1492624"/>
              <a:gd name="connsiteX132" fmla="*/ 3328147 w 4403912"/>
              <a:gd name="connsiteY132" fmla="*/ 248771 h 1492624"/>
              <a:gd name="connsiteX133" fmla="*/ 3260912 w 4403912"/>
              <a:gd name="connsiteY133" fmla="*/ 255495 h 1492624"/>
              <a:gd name="connsiteX134" fmla="*/ 3227294 w 4403912"/>
              <a:gd name="connsiteY134" fmla="*/ 262218 h 1492624"/>
              <a:gd name="connsiteX135" fmla="*/ 3146612 w 4403912"/>
              <a:gd name="connsiteY135" fmla="*/ 268942 h 1492624"/>
              <a:gd name="connsiteX136" fmla="*/ 2615453 w 4403912"/>
              <a:gd name="connsiteY136" fmla="*/ 255495 h 1492624"/>
              <a:gd name="connsiteX137" fmla="*/ 2568388 w 4403912"/>
              <a:gd name="connsiteY137" fmla="*/ 248771 h 1492624"/>
              <a:gd name="connsiteX138" fmla="*/ 2474259 w 4403912"/>
              <a:gd name="connsiteY138" fmla="*/ 242048 h 1492624"/>
              <a:gd name="connsiteX139" fmla="*/ 2413747 w 4403912"/>
              <a:gd name="connsiteY139" fmla="*/ 235324 h 1492624"/>
              <a:gd name="connsiteX140" fmla="*/ 2050676 w 4403912"/>
              <a:gd name="connsiteY140" fmla="*/ 215153 h 1492624"/>
              <a:gd name="connsiteX141" fmla="*/ 2003612 w 4403912"/>
              <a:gd name="connsiteY141" fmla="*/ 208430 h 1492624"/>
              <a:gd name="connsiteX142" fmla="*/ 1869141 w 4403912"/>
              <a:gd name="connsiteY142" fmla="*/ 194983 h 1492624"/>
              <a:gd name="connsiteX143" fmla="*/ 1828800 w 4403912"/>
              <a:gd name="connsiteY143" fmla="*/ 188259 h 1492624"/>
              <a:gd name="connsiteX144" fmla="*/ 1459006 w 4403912"/>
              <a:gd name="connsiteY144" fmla="*/ 168089 h 1492624"/>
              <a:gd name="connsiteX145" fmla="*/ 1237129 w 4403912"/>
              <a:gd name="connsiteY145" fmla="*/ 154642 h 1492624"/>
              <a:gd name="connsiteX146" fmla="*/ 1089212 w 4403912"/>
              <a:gd name="connsiteY146" fmla="*/ 141195 h 1492624"/>
              <a:gd name="connsiteX147" fmla="*/ 900953 w 4403912"/>
              <a:gd name="connsiteY147" fmla="*/ 134471 h 1492624"/>
              <a:gd name="connsiteX148" fmla="*/ 786653 w 4403912"/>
              <a:gd name="connsiteY148" fmla="*/ 127748 h 1492624"/>
              <a:gd name="connsiteX149" fmla="*/ 732865 w 4403912"/>
              <a:gd name="connsiteY149" fmla="*/ 121024 h 1492624"/>
              <a:gd name="connsiteX150" fmla="*/ 692523 w 4403912"/>
              <a:gd name="connsiteY150" fmla="*/ 114300 h 1492624"/>
              <a:gd name="connsiteX151" fmla="*/ 571500 w 4403912"/>
              <a:gd name="connsiteY151" fmla="*/ 100853 h 1492624"/>
              <a:gd name="connsiteX152" fmla="*/ 531159 w 4403912"/>
              <a:gd name="connsiteY152" fmla="*/ 94130 h 1492624"/>
              <a:gd name="connsiteX153" fmla="*/ 410135 w 4403912"/>
              <a:gd name="connsiteY153" fmla="*/ 80683 h 1492624"/>
              <a:gd name="connsiteX154" fmla="*/ 349623 w 4403912"/>
              <a:gd name="connsiteY154" fmla="*/ 73959 h 1492624"/>
              <a:gd name="connsiteX155" fmla="*/ 255494 w 4403912"/>
              <a:gd name="connsiteY155" fmla="*/ 60512 h 1492624"/>
              <a:gd name="connsiteX156" fmla="*/ 141194 w 4403912"/>
              <a:gd name="connsiteY156" fmla="*/ 40342 h 1492624"/>
              <a:gd name="connsiteX157" fmla="*/ 87406 w 4403912"/>
              <a:gd name="connsiteY157" fmla="*/ 26895 h 1492624"/>
              <a:gd name="connsiteX158" fmla="*/ 20170 w 4403912"/>
              <a:gd name="connsiteY158" fmla="*/ 6724 h 1492624"/>
              <a:gd name="connsiteX159" fmla="*/ 0 w 4403912"/>
              <a:gd name="connsiteY159" fmla="*/ 0 h 14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4403912" h="1492624">
                <a:moveTo>
                  <a:pt x="0" y="0"/>
                </a:moveTo>
                <a:lnTo>
                  <a:pt x="0" y="0"/>
                </a:lnTo>
                <a:cubicBezTo>
                  <a:pt x="17929" y="26894"/>
                  <a:pt x="43567" y="50019"/>
                  <a:pt x="53788" y="80683"/>
                </a:cubicBezTo>
                <a:lnTo>
                  <a:pt x="67235" y="121024"/>
                </a:lnTo>
                <a:cubicBezTo>
                  <a:pt x="71987" y="135281"/>
                  <a:pt x="78060" y="156666"/>
                  <a:pt x="87406" y="168089"/>
                </a:cubicBezTo>
                <a:cubicBezTo>
                  <a:pt x="101455" y="185260"/>
                  <a:pt x="122164" y="196693"/>
                  <a:pt x="134470" y="215153"/>
                </a:cubicBezTo>
                <a:cubicBezTo>
                  <a:pt x="152399" y="242048"/>
                  <a:pt x="141193" y="230842"/>
                  <a:pt x="168088" y="248771"/>
                </a:cubicBezTo>
                <a:cubicBezTo>
                  <a:pt x="172570" y="255495"/>
                  <a:pt x="176276" y="262807"/>
                  <a:pt x="181535" y="268942"/>
                </a:cubicBezTo>
                <a:cubicBezTo>
                  <a:pt x="195977" y="285792"/>
                  <a:pt x="224110" y="310772"/>
                  <a:pt x="242047" y="322730"/>
                </a:cubicBezTo>
                <a:cubicBezTo>
                  <a:pt x="250386" y="328290"/>
                  <a:pt x="261115" y="329916"/>
                  <a:pt x="268941" y="336177"/>
                </a:cubicBezTo>
                <a:cubicBezTo>
                  <a:pt x="283791" y="348057"/>
                  <a:pt x="293459" y="365969"/>
                  <a:pt x="309282" y="376518"/>
                </a:cubicBezTo>
                <a:lnTo>
                  <a:pt x="329453" y="389965"/>
                </a:lnTo>
                <a:cubicBezTo>
                  <a:pt x="349011" y="419302"/>
                  <a:pt x="334548" y="403211"/>
                  <a:pt x="363070" y="423583"/>
                </a:cubicBezTo>
                <a:cubicBezTo>
                  <a:pt x="372189" y="430096"/>
                  <a:pt x="379942" y="438742"/>
                  <a:pt x="389965" y="443753"/>
                </a:cubicBezTo>
                <a:cubicBezTo>
                  <a:pt x="398230" y="447885"/>
                  <a:pt x="407894" y="448236"/>
                  <a:pt x="416859" y="450477"/>
                </a:cubicBezTo>
                <a:cubicBezTo>
                  <a:pt x="428065" y="459442"/>
                  <a:pt x="439676" y="467921"/>
                  <a:pt x="450476" y="477371"/>
                </a:cubicBezTo>
                <a:cubicBezTo>
                  <a:pt x="457632" y="483633"/>
                  <a:pt x="463427" y="491354"/>
                  <a:pt x="470647" y="497542"/>
                </a:cubicBezTo>
                <a:cubicBezTo>
                  <a:pt x="491702" y="515589"/>
                  <a:pt x="501027" y="516431"/>
                  <a:pt x="517712" y="537883"/>
                </a:cubicBezTo>
                <a:cubicBezTo>
                  <a:pt x="527634" y="550640"/>
                  <a:pt x="544606" y="578224"/>
                  <a:pt x="544606" y="578224"/>
                </a:cubicBezTo>
                <a:cubicBezTo>
                  <a:pt x="556354" y="613471"/>
                  <a:pt x="552205" y="596629"/>
                  <a:pt x="558053" y="652183"/>
                </a:cubicBezTo>
                <a:cubicBezTo>
                  <a:pt x="561285" y="682887"/>
                  <a:pt x="566410" y="753570"/>
                  <a:pt x="571500" y="786653"/>
                </a:cubicBezTo>
                <a:cubicBezTo>
                  <a:pt x="576459" y="818885"/>
                  <a:pt x="578640" y="810040"/>
                  <a:pt x="591670" y="840442"/>
                </a:cubicBezTo>
                <a:cubicBezTo>
                  <a:pt x="594462" y="846956"/>
                  <a:pt x="594878" y="854459"/>
                  <a:pt x="598394" y="860612"/>
                </a:cubicBezTo>
                <a:cubicBezTo>
                  <a:pt x="603954" y="870341"/>
                  <a:pt x="612052" y="878387"/>
                  <a:pt x="618565" y="887506"/>
                </a:cubicBezTo>
                <a:cubicBezTo>
                  <a:pt x="631157" y="905135"/>
                  <a:pt x="636969" y="917667"/>
                  <a:pt x="652182" y="934571"/>
                </a:cubicBezTo>
                <a:cubicBezTo>
                  <a:pt x="664904" y="948706"/>
                  <a:pt x="679076" y="961465"/>
                  <a:pt x="692523" y="974912"/>
                </a:cubicBezTo>
                <a:lnTo>
                  <a:pt x="712694" y="995083"/>
                </a:lnTo>
                <a:cubicBezTo>
                  <a:pt x="714935" y="1001806"/>
                  <a:pt x="714406" y="1010242"/>
                  <a:pt x="719417" y="1015253"/>
                </a:cubicBezTo>
                <a:cubicBezTo>
                  <a:pt x="724429" y="1020265"/>
                  <a:pt x="733249" y="1018807"/>
                  <a:pt x="739588" y="1021977"/>
                </a:cubicBezTo>
                <a:cubicBezTo>
                  <a:pt x="746816" y="1025591"/>
                  <a:pt x="753183" y="1030727"/>
                  <a:pt x="759759" y="1035424"/>
                </a:cubicBezTo>
                <a:cubicBezTo>
                  <a:pt x="768878" y="1041937"/>
                  <a:pt x="777329" y="1049379"/>
                  <a:pt x="786653" y="1055595"/>
                </a:cubicBezTo>
                <a:cubicBezTo>
                  <a:pt x="797526" y="1062844"/>
                  <a:pt x="809188" y="1068839"/>
                  <a:pt x="820270" y="1075765"/>
                </a:cubicBezTo>
                <a:cubicBezTo>
                  <a:pt x="827123" y="1080048"/>
                  <a:pt x="833717" y="1084730"/>
                  <a:pt x="840441" y="1089212"/>
                </a:cubicBezTo>
                <a:cubicBezTo>
                  <a:pt x="844923" y="1095936"/>
                  <a:pt x="848519" y="1103343"/>
                  <a:pt x="853888" y="1109383"/>
                </a:cubicBezTo>
                <a:cubicBezTo>
                  <a:pt x="866522" y="1123596"/>
                  <a:pt x="883680" y="1133901"/>
                  <a:pt x="894229" y="1149724"/>
                </a:cubicBezTo>
                <a:cubicBezTo>
                  <a:pt x="898711" y="1156448"/>
                  <a:pt x="902503" y="1163687"/>
                  <a:pt x="907676" y="1169895"/>
                </a:cubicBezTo>
                <a:cubicBezTo>
                  <a:pt x="923852" y="1189306"/>
                  <a:pt x="928186" y="1190291"/>
                  <a:pt x="948017" y="1203512"/>
                </a:cubicBezTo>
                <a:cubicBezTo>
                  <a:pt x="960877" y="1242091"/>
                  <a:pt x="945531" y="1206078"/>
                  <a:pt x="974912" y="1243853"/>
                </a:cubicBezTo>
                <a:cubicBezTo>
                  <a:pt x="984834" y="1256610"/>
                  <a:pt x="992841" y="1270748"/>
                  <a:pt x="1001806" y="1284195"/>
                </a:cubicBezTo>
                <a:lnTo>
                  <a:pt x="1028700" y="1324536"/>
                </a:lnTo>
                <a:cubicBezTo>
                  <a:pt x="1033182" y="1331259"/>
                  <a:pt x="1034481" y="1342150"/>
                  <a:pt x="1042147" y="1344706"/>
                </a:cubicBezTo>
                <a:cubicBezTo>
                  <a:pt x="1092854" y="1361610"/>
                  <a:pt x="1030342" y="1338805"/>
                  <a:pt x="1082488" y="1364877"/>
                </a:cubicBezTo>
                <a:cubicBezTo>
                  <a:pt x="1088827" y="1368046"/>
                  <a:pt x="1095935" y="1369359"/>
                  <a:pt x="1102659" y="1371600"/>
                </a:cubicBezTo>
                <a:cubicBezTo>
                  <a:pt x="1109382" y="1376083"/>
                  <a:pt x="1115445" y="1381766"/>
                  <a:pt x="1122829" y="1385048"/>
                </a:cubicBezTo>
                <a:cubicBezTo>
                  <a:pt x="1135782" y="1390805"/>
                  <a:pt x="1149723" y="1394013"/>
                  <a:pt x="1163170" y="1398495"/>
                </a:cubicBezTo>
                <a:lnTo>
                  <a:pt x="1183341" y="1405218"/>
                </a:lnTo>
                <a:cubicBezTo>
                  <a:pt x="1190065" y="1407459"/>
                  <a:pt x="1196636" y="1410223"/>
                  <a:pt x="1203512" y="1411942"/>
                </a:cubicBezTo>
                <a:cubicBezTo>
                  <a:pt x="1212477" y="1414183"/>
                  <a:pt x="1221555" y="1416010"/>
                  <a:pt x="1230406" y="1418665"/>
                </a:cubicBezTo>
                <a:cubicBezTo>
                  <a:pt x="1243983" y="1422738"/>
                  <a:pt x="1257300" y="1427630"/>
                  <a:pt x="1270747" y="1432112"/>
                </a:cubicBezTo>
                <a:cubicBezTo>
                  <a:pt x="1277470" y="1434353"/>
                  <a:pt x="1283968" y="1437446"/>
                  <a:pt x="1290917" y="1438836"/>
                </a:cubicBezTo>
                <a:cubicBezTo>
                  <a:pt x="1302123" y="1441077"/>
                  <a:pt x="1313379" y="1443080"/>
                  <a:pt x="1324535" y="1445559"/>
                </a:cubicBezTo>
                <a:cubicBezTo>
                  <a:pt x="1333556" y="1447564"/>
                  <a:pt x="1342368" y="1450471"/>
                  <a:pt x="1351429" y="1452283"/>
                </a:cubicBezTo>
                <a:cubicBezTo>
                  <a:pt x="1365481" y="1455093"/>
                  <a:pt x="1427007" y="1464655"/>
                  <a:pt x="1438835" y="1465730"/>
                </a:cubicBezTo>
                <a:cubicBezTo>
                  <a:pt x="1472389" y="1468780"/>
                  <a:pt x="1506061" y="1470351"/>
                  <a:pt x="1539688" y="1472453"/>
                </a:cubicBezTo>
                <a:cubicBezTo>
                  <a:pt x="1607237" y="1476675"/>
                  <a:pt x="1651689" y="1476927"/>
                  <a:pt x="1714500" y="1485900"/>
                </a:cubicBezTo>
                <a:cubicBezTo>
                  <a:pt x="1725813" y="1487516"/>
                  <a:pt x="1736911" y="1490383"/>
                  <a:pt x="1748117" y="1492624"/>
                </a:cubicBezTo>
                <a:cubicBezTo>
                  <a:pt x="1786945" y="1490682"/>
                  <a:pt x="1904285" y="1486643"/>
                  <a:pt x="1956547" y="1479177"/>
                </a:cubicBezTo>
                <a:cubicBezTo>
                  <a:pt x="1963563" y="1478175"/>
                  <a:pt x="1969799" y="1473990"/>
                  <a:pt x="1976717" y="1472453"/>
                </a:cubicBezTo>
                <a:cubicBezTo>
                  <a:pt x="1990025" y="1469496"/>
                  <a:pt x="2003691" y="1468404"/>
                  <a:pt x="2017059" y="1465730"/>
                </a:cubicBezTo>
                <a:cubicBezTo>
                  <a:pt x="2026120" y="1463918"/>
                  <a:pt x="2034758" y="1459925"/>
                  <a:pt x="2043953" y="1459006"/>
                </a:cubicBezTo>
                <a:cubicBezTo>
                  <a:pt x="2079703" y="1455431"/>
                  <a:pt x="2115670" y="1454524"/>
                  <a:pt x="2151529" y="1452283"/>
                </a:cubicBezTo>
                <a:cubicBezTo>
                  <a:pt x="2249610" y="1403242"/>
                  <a:pt x="2099082" y="1475558"/>
                  <a:pt x="2212041" y="1432112"/>
                </a:cubicBezTo>
                <a:cubicBezTo>
                  <a:pt x="2230750" y="1424916"/>
                  <a:pt x="2249150" y="1416337"/>
                  <a:pt x="2265829" y="1405218"/>
                </a:cubicBezTo>
                <a:cubicBezTo>
                  <a:pt x="2279276" y="1396253"/>
                  <a:pt x="2290838" y="1383435"/>
                  <a:pt x="2306170" y="1378324"/>
                </a:cubicBezTo>
                <a:cubicBezTo>
                  <a:pt x="2312894" y="1376083"/>
                  <a:pt x="2319827" y="1374392"/>
                  <a:pt x="2326341" y="1371600"/>
                </a:cubicBezTo>
                <a:cubicBezTo>
                  <a:pt x="2335553" y="1367652"/>
                  <a:pt x="2343850" y="1361672"/>
                  <a:pt x="2353235" y="1358153"/>
                </a:cubicBezTo>
                <a:cubicBezTo>
                  <a:pt x="2361887" y="1354909"/>
                  <a:pt x="2371278" y="1354085"/>
                  <a:pt x="2380129" y="1351430"/>
                </a:cubicBezTo>
                <a:cubicBezTo>
                  <a:pt x="2393706" y="1347357"/>
                  <a:pt x="2406382" y="1339548"/>
                  <a:pt x="2420470" y="1337983"/>
                </a:cubicBezTo>
                <a:lnTo>
                  <a:pt x="2480982" y="1331259"/>
                </a:lnTo>
                <a:cubicBezTo>
                  <a:pt x="2489604" y="1329104"/>
                  <a:pt x="2518398" y="1322637"/>
                  <a:pt x="2528047" y="1317812"/>
                </a:cubicBezTo>
                <a:cubicBezTo>
                  <a:pt x="2569225" y="1297223"/>
                  <a:pt x="2552107" y="1297148"/>
                  <a:pt x="2595282" y="1284195"/>
                </a:cubicBezTo>
                <a:cubicBezTo>
                  <a:pt x="2614455" y="1278443"/>
                  <a:pt x="2631326" y="1279620"/>
                  <a:pt x="2649070" y="1270748"/>
                </a:cubicBezTo>
                <a:cubicBezTo>
                  <a:pt x="2712586" y="1238990"/>
                  <a:pt x="2657371" y="1259016"/>
                  <a:pt x="2702859" y="1243853"/>
                </a:cubicBezTo>
                <a:cubicBezTo>
                  <a:pt x="2709582" y="1237130"/>
                  <a:pt x="2715725" y="1229770"/>
                  <a:pt x="2723029" y="1223683"/>
                </a:cubicBezTo>
                <a:cubicBezTo>
                  <a:pt x="2729237" y="1218510"/>
                  <a:pt x="2736624" y="1214933"/>
                  <a:pt x="2743200" y="1210236"/>
                </a:cubicBezTo>
                <a:cubicBezTo>
                  <a:pt x="2752319" y="1203723"/>
                  <a:pt x="2761586" y="1197358"/>
                  <a:pt x="2770094" y="1190065"/>
                </a:cubicBezTo>
                <a:cubicBezTo>
                  <a:pt x="2777313" y="1183877"/>
                  <a:pt x="2783046" y="1176083"/>
                  <a:pt x="2790265" y="1169895"/>
                </a:cubicBezTo>
                <a:cubicBezTo>
                  <a:pt x="2814706" y="1148946"/>
                  <a:pt x="2816502" y="1150053"/>
                  <a:pt x="2844053" y="1136277"/>
                </a:cubicBezTo>
                <a:cubicBezTo>
                  <a:pt x="2913273" y="1067053"/>
                  <a:pt x="2811485" y="1164594"/>
                  <a:pt x="2891117" y="1102659"/>
                </a:cubicBezTo>
                <a:cubicBezTo>
                  <a:pt x="2903626" y="1092930"/>
                  <a:pt x="2913529" y="1080248"/>
                  <a:pt x="2924735" y="1069042"/>
                </a:cubicBezTo>
                <a:cubicBezTo>
                  <a:pt x="2933700" y="1060077"/>
                  <a:pt x="2940758" y="1048671"/>
                  <a:pt x="2951629" y="1042148"/>
                </a:cubicBezTo>
                <a:cubicBezTo>
                  <a:pt x="2964287" y="1034553"/>
                  <a:pt x="2991618" y="1018880"/>
                  <a:pt x="3005417" y="1008530"/>
                </a:cubicBezTo>
                <a:cubicBezTo>
                  <a:pt x="3025860" y="993198"/>
                  <a:pt x="3044017" y="974612"/>
                  <a:pt x="3065929" y="961465"/>
                </a:cubicBezTo>
                <a:cubicBezTo>
                  <a:pt x="3090412" y="946776"/>
                  <a:pt x="3117110" y="931483"/>
                  <a:pt x="3139888" y="914400"/>
                </a:cubicBezTo>
                <a:lnTo>
                  <a:pt x="3166782" y="894230"/>
                </a:lnTo>
                <a:cubicBezTo>
                  <a:pt x="3161980" y="860611"/>
                  <a:pt x="3149133" y="834465"/>
                  <a:pt x="3180229" y="806824"/>
                </a:cubicBezTo>
                <a:cubicBezTo>
                  <a:pt x="3198821" y="790297"/>
                  <a:pt x="3274980" y="788363"/>
                  <a:pt x="3287806" y="786653"/>
                </a:cubicBezTo>
                <a:cubicBezTo>
                  <a:pt x="3300813" y="784919"/>
                  <a:pt x="3334329" y="777202"/>
                  <a:pt x="3348317" y="773206"/>
                </a:cubicBezTo>
                <a:cubicBezTo>
                  <a:pt x="3355132" y="771259"/>
                  <a:pt x="3361673" y="768430"/>
                  <a:pt x="3368488" y="766483"/>
                </a:cubicBezTo>
                <a:cubicBezTo>
                  <a:pt x="3377373" y="763944"/>
                  <a:pt x="3386730" y="763004"/>
                  <a:pt x="3395382" y="759759"/>
                </a:cubicBezTo>
                <a:cubicBezTo>
                  <a:pt x="3404767" y="756240"/>
                  <a:pt x="3413064" y="750260"/>
                  <a:pt x="3422276" y="746312"/>
                </a:cubicBezTo>
                <a:cubicBezTo>
                  <a:pt x="3451469" y="733801"/>
                  <a:pt x="3435238" y="745045"/>
                  <a:pt x="3469341" y="732865"/>
                </a:cubicBezTo>
                <a:cubicBezTo>
                  <a:pt x="3568411" y="697482"/>
                  <a:pt x="3502858" y="712714"/>
                  <a:pt x="3570194" y="699248"/>
                </a:cubicBezTo>
                <a:cubicBezTo>
                  <a:pt x="3576918" y="694765"/>
                  <a:pt x="3582937" y="688983"/>
                  <a:pt x="3590365" y="685800"/>
                </a:cubicBezTo>
                <a:cubicBezTo>
                  <a:pt x="3605611" y="679266"/>
                  <a:pt x="3622699" y="680536"/>
                  <a:pt x="3637429" y="672353"/>
                </a:cubicBezTo>
                <a:cubicBezTo>
                  <a:pt x="3702920" y="635968"/>
                  <a:pt x="3652107" y="651874"/>
                  <a:pt x="3704665" y="638736"/>
                </a:cubicBezTo>
                <a:cubicBezTo>
                  <a:pt x="3721532" y="626086"/>
                  <a:pt x="3755343" y="599950"/>
                  <a:pt x="3771900" y="591671"/>
                </a:cubicBezTo>
                <a:cubicBezTo>
                  <a:pt x="3780865" y="587189"/>
                  <a:pt x="3790295" y="583536"/>
                  <a:pt x="3798794" y="578224"/>
                </a:cubicBezTo>
                <a:cubicBezTo>
                  <a:pt x="3808297" y="572285"/>
                  <a:pt x="3816185" y="563992"/>
                  <a:pt x="3825688" y="558053"/>
                </a:cubicBezTo>
                <a:cubicBezTo>
                  <a:pt x="3872683" y="528681"/>
                  <a:pt x="3832576" y="561333"/>
                  <a:pt x="3892923" y="531159"/>
                </a:cubicBezTo>
                <a:cubicBezTo>
                  <a:pt x="3928082" y="513579"/>
                  <a:pt x="3910093" y="520143"/>
                  <a:pt x="3946712" y="510989"/>
                </a:cubicBezTo>
                <a:cubicBezTo>
                  <a:pt x="3955677" y="506507"/>
                  <a:pt x="3964221" y="501061"/>
                  <a:pt x="3973606" y="497542"/>
                </a:cubicBezTo>
                <a:cubicBezTo>
                  <a:pt x="3982258" y="494297"/>
                  <a:pt x="3991615" y="493357"/>
                  <a:pt x="4000500" y="490818"/>
                </a:cubicBezTo>
                <a:cubicBezTo>
                  <a:pt x="4007314" y="488871"/>
                  <a:pt x="4013947" y="486336"/>
                  <a:pt x="4020670" y="484095"/>
                </a:cubicBezTo>
                <a:cubicBezTo>
                  <a:pt x="4027394" y="479613"/>
                  <a:pt x="4033613" y="474262"/>
                  <a:pt x="4040841" y="470648"/>
                </a:cubicBezTo>
                <a:cubicBezTo>
                  <a:pt x="4047180" y="467478"/>
                  <a:pt x="4056001" y="468936"/>
                  <a:pt x="4061012" y="463924"/>
                </a:cubicBezTo>
                <a:cubicBezTo>
                  <a:pt x="4066023" y="458912"/>
                  <a:pt x="4065494" y="450477"/>
                  <a:pt x="4067735" y="443753"/>
                </a:cubicBezTo>
                <a:cubicBezTo>
                  <a:pt x="4062280" y="427386"/>
                  <a:pt x="4053831" y="414070"/>
                  <a:pt x="4067735" y="396689"/>
                </a:cubicBezTo>
                <a:cubicBezTo>
                  <a:pt x="4072162" y="391155"/>
                  <a:pt x="4081091" y="391912"/>
                  <a:pt x="4087906" y="389965"/>
                </a:cubicBezTo>
                <a:cubicBezTo>
                  <a:pt x="4097967" y="387090"/>
                  <a:pt x="4124217" y="381895"/>
                  <a:pt x="4134970" y="376518"/>
                </a:cubicBezTo>
                <a:cubicBezTo>
                  <a:pt x="4142198" y="372904"/>
                  <a:pt x="4147913" y="366685"/>
                  <a:pt x="4155141" y="363071"/>
                </a:cubicBezTo>
                <a:cubicBezTo>
                  <a:pt x="4161480" y="359902"/>
                  <a:pt x="4168973" y="359518"/>
                  <a:pt x="4175312" y="356348"/>
                </a:cubicBezTo>
                <a:cubicBezTo>
                  <a:pt x="4194296" y="346856"/>
                  <a:pt x="4233291" y="319936"/>
                  <a:pt x="4249270" y="309283"/>
                </a:cubicBezTo>
                <a:lnTo>
                  <a:pt x="4269441" y="295836"/>
                </a:lnTo>
                <a:cubicBezTo>
                  <a:pt x="4276165" y="291354"/>
                  <a:pt x="4281946" y="284945"/>
                  <a:pt x="4289612" y="282389"/>
                </a:cubicBezTo>
                <a:cubicBezTo>
                  <a:pt x="4308653" y="276041"/>
                  <a:pt x="4313913" y="276253"/>
                  <a:pt x="4329953" y="262218"/>
                </a:cubicBezTo>
                <a:cubicBezTo>
                  <a:pt x="4341879" y="251782"/>
                  <a:pt x="4363570" y="228600"/>
                  <a:pt x="4363570" y="228600"/>
                </a:cubicBezTo>
                <a:cubicBezTo>
                  <a:pt x="4365811" y="221877"/>
                  <a:pt x="4365867" y="213964"/>
                  <a:pt x="4370294" y="208430"/>
                </a:cubicBezTo>
                <a:cubicBezTo>
                  <a:pt x="4375342" y="202120"/>
                  <a:pt x="4386182" y="201835"/>
                  <a:pt x="4390465" y="194983"/>
                </a:cubicBezTo>
                <a:cubicBezTo>
                  <a:pt x="4397977" y="182963"/>
                  <a:pt x="4403912" y="154642"/>
                  <a:pt x="4403912" y="154642"/>
                </a:cubicBezTo>
                <a:cubicBezTo>
                  <a:pt x="4387921" y="149311"/>
                  <a:pt x="4373737" y="144010"/>
                  <a:pt x="4356847" y="141195"/>
                </a:cubicBezTo>
                <a:cubicBezTo>
                  <a:pt x="4328278" y="136434"/>
                  <a:pt x="4261741" y="130340"/>
                  <a:pt x="4235823" y="127748"/>
                </a:cubicBezTo>
                <a:cubicBezTo>
                  <a:pt x="4195482" y="129989"/>
                  <a:pt x="4155051" y="130971"/>
                  <a:pt x="4114800" y="134471"/>
                </a:cubicBezTo>
                <a:cubicBezTo>
                  <a:pt x="4103415" y="135461"/>
                  <a:pt x="4092426" y="139151"/>
                  <a:pt x="4081182" y="141195"/>
                </a:cubicBezTo>
                <a:cubicBezTo>
                  <a:pt x="4067769" y="143634"/>
                  <a:pt x="4054254" y="145479"/>
                  <a:pt x="4040841" y="147918"/>
                </a:cubicBezTo>
                <a:cubicBezTo>
                  <a:pt x="4029597" y="149962"/>
                  <a:pt x="4018590" y="153466"/>
                  <a:pt x="4007223" y="154642"/>
                </a:cubicBezTo>
                <a:cubicBezTo>
                  <a:pt x="3953535" y="160196"/>
                  <a:pt x="3845859" y="168089"/>
                  <a:pt x="3845859" y="168089"/>
                </a:cubicBezTo>
                <a:cubicBezTo>
                  <a:pt x="3811743" y="174912"/>
                  <a:pt x="3802694" y="177367"/>
                  <a:pt x="3765176" y="181536"/>
                </a:cubicBezTo>
                <a:cubicBezTo>
                  <a:pt x="3740573" y="184270"/>
                  <a:pt x="3715870" y="186018"/>
                  <a:pt x="3691217" y="188259"/>
                </a:cubicBezTo>
                <a:cubicBezTo>
                  <a:pt x="3654414" y="200528"/>
                  <a:pt x="3670588" y="196702"/>
                  <a:pt x="3610535" y="201706"/>
                </a:cubicBezTo>
                <a:cubicBezTo>
                  <a:pt x="3576959" y="204504"/>
                  <a:pt x="3543300" y="206189"/>
                  <a:pt x="3509682" y="208430"/>
                </a:cubicBezTo>
                <a:cubicBezTo>
                  <a:pt x="3440251" y="231574"/>
                  <a:pt x="3499088" y="214634"/>
                  <a:pt x="3422276" y="228600"/>
                </a:cubicBezTo>
                <a:cubicBezTo>
                  <a:pt x="3370007" y="238103"/>
                  <a:pt x="3412364" y="240349"/>
                  <a:pt x="3328147" y="248771"/>
                </a:cubicBezTo>
                <a:cubicBezTo>
                  <a:pt x="3305735" y="251012"/>
                  <a:pt x="3283238" y="252518"/>
                  <a:pt x="3260912" y="255495"/>
                </a:cubicBezTo>
                <a:cubicBezTo>
                  <a:pt x="3249584" y="257005"/>
                  <a:pt x="3238644" y="260883"/>
                  <a:pt x="3227294" y="262218"/>
                </a:cubicBezTo>
                <a:cubicBezTo>
                  <a:pt x="3200492" y="265371"/>
                  <a:pt x="3173506" y="266701"/>
                  <a:pt x="3146612" y="268942"/>
                </a:cubicBezTo>
                <a:cubicBezTo>
                  <a:pt x="3038211" y="267073"/>
                  <a:pt x="2767388" y="266347"/>
                  <a:pt x="2615453" y="255495"/>
                </a:cubicBezTo>
                <a:cubicBezTo>
                  <a:pt x="2599646" y="254366"/>
                  <a:pt x="2584164" y="250273"/>
                  <a:pt x="2568388" y="248771"/>
                </a:cubicBezTo>
                <a:cubicBezTo>
                  <a:pt x="2537073" y="245789"/>
                  <a:pt x="2505597" y="244773"/>
                  <a:pt x="2474259" y="242048"/>
                </a:cubicBezTo>
                <a:cubicBezTo>
                  <a:pt x="2454040" y="240290"/>
                  <a:pt x="2433958" y="237162"/>
                  <a:pt x="2413747" y="235324"/>
                </a:cubicBezTo>
                <a:cubicBezTo>
                  <a:pt x="2293050" y="224351"/>
                  <a:pt x="2171696" y="220654"/>
                  <a:pt x="2050676" y="215153"/>
                </a:cubicBezTo>
                <a:cubicBezTo>
                  <a:pt x="2034988" y="212912"/>
                  <a:pt x="2019362" y="210180"/>
                  <a:pt x="2003612" y="208430"/>
                </a:cubicBezTo>
                <a:cubicBezTo>
                  <a:pt x="1958840" y="203456"/>
                  <a:pt x="1913575" y="202389"/>
                  <a:pt x="1869141" y="194983"/>
                </a:cubicBezTo>
                <a:cubicBezTo>
                  <a:pt x="1855694" y="192742"/>
                  <a:pt x="1842383" y="189423"/>
                  <a:pt x="1828800" y="188259"/>
                </a:cubicBezTo>
                <a:cubicBezTo>
                  <a:pt x="1639518" y="172035"/>
                  <a:pt x="1641743" y="176211"/>
                  <a:pt x="1459006" y="168089"/>
                </a:cubicBezTo>
                <a:cubicBezTo>
                  <a:pt x="1390107" y="165027"/>
                  <a:pt x="1307206" y="160482"/>
                  <a:pt x="1237129" y="154642"/>
                </a:cubicBezTo>
                <a:cubicBezTo>
                  <a:pt x="1182029" y="150050"/>
                  <a:pt x="1145624" y="144016"/>
                  <a:pt x="1089212" y="141195"/>
                </a:cubicBezTo>
                <a:cubicBezTo>
                  <a:pt x="1026497" y="138059"/>
                  <a:pt x="963684" y="137259"/>
                  <a:pt x="900953" y="134471"/>
                </a:cubicBezTo>
                <a:cubicBezTo>
                  <a:pt x="862825" y="132776"/>
                  <a:pt x="824753" y="129989"/>
                  <a:pt x="786653" y="127748"/>
                </a:cubicBezTo>
                <a:lnTo>
                  <a:pt x="732865" y="121024"/>
                </a:lnTo>
                <a:cubicBezTo>
                  <a:pt x="719369" y="119096"/>
                  <a:pt x="706051" y="115991"/>
                  <a:pt x="692523" y="114300"/>
                </a:cubicBezTo>
                <a:cubicBezTo>
                  <a:pt x="652247" y="109265"/>
                  <a:pt x="611537" y="107525"/>
                  <a:pt x="571500" y="100853"/>
                </a:cubicBezTo>
                <a:cubicBezTo>
                  <a:pt x="558053" y="98612"/>
                  <a:pt x="544686" y="95821"/>
                  <a:pt x="531159" y="94130"/>
                </a:cubicBezTo>
                <a:cubicBezTo>
                  <a:pt x="490883" y="89096"/>
                  <a:pt x="450476" y="85165"/>
                  <a:pt x="410135" y="80683"/>
                </a:cubicBezTo>
                <a:cubicBezTo>
                  <a:pt x="389964" y="78442"/>
                  <a:pt x="369714" y="76829"/>
                  <a:pt x="349623" y="73959"/>
                </a:cubicBezTo>
                <a:cubicBezTo>
                  <a:pt x="318247" y="69477"/>
                  <a:pt x="286758" y="65723"/>
                  <a:pt x="255494" y="60512"/>
                </a:cubicBezTo>
                <a:cubicBezTo>
                  <a:pt x="232688" y="56711"/>
                  <a:pt x="172565" y="47581"/>
                  <a:pt x="141194" y="40342"/>
                </a:cubicBezTo>
                <a:cubicBezTo>
                  <a:pt x="123186" y="36186"/>
                  <a:pt x="104939" y="32739"/>
                  <a:pt x="87406" y="26895"/>
                </a:cubicBezTo>
                <a:cubicBezTo>
                  <a:pt x="77266" y="23515"/>
                  <a:pt x="35411" y="8418"/>
                  <a:pt x="20170" y="6724"/>
                </a:cubicBezTo>
                <a:cubicBezTo>
                  <a:pt x="9033" y="5486"/>
                  <a:pt x="3362" y="1121"/>
                  <a:pt x="0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F0BFC5F-A028-354E-B6FC-67758975BF8C}"/>
              </a:ext>
            </a:extLst>
          </p:cNvPr>
          <p:cNvSpPr txBox="1"/>
          <p:nvPr/>
        </p:nvSpPr>
        <p:spPr>
          <a:xfrm>
            <a:off x="1417049" y="6611979"/>
            <a:ext cx="6457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en.wikipedia.org/wiki/File:Crater_Lake_National_Park_Oregon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45AAD41C-EC51-914E-892C-5608BB9D9050}"/>
              </a:ext>
            </a:extLst>
          </p:cNvPr>
          <p:cNvSpPr txBox="1">
            <a:spLocks/>
          </p:cNvSpPr>
          <p:nvPr/>
        </p:nvSpPr>
        <p:spPr>
          <a:xfrm>
            <a:off x="5492012" y="4731683"/>
            <a:ext cx="1756134" cy="6093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 layer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FF1788CF-8045-4345-9830-6E20010EA116}"/>
              </a:ext>
            </a:extLst>
          </p:cNvPr>
          <p:cNvSpPr txBox="1">
            <a:spLocks/>
          </p:cNvSpPr>
          <p:nvPr/>
        </p:nvSpPr>
        <p:spPr>
          <a:xfrm>
            <a:off x="5194433" y="5280224"/>
            <a:ext cx="2671292" cy="6613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Sediment area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2ABC627-113A-A945-8194-04C283EA929D}"/>
              </a:ext>
            </a:extLst>
          </p:cNvPr>
          <p:cNvGrpSpPr/>
          <p:nvPr/>
        </p:nvGrpSpPr>
        <p:grpSpPr>
          <a:xfrm>
            <a:off x="4187901" y="3107228"/>
            <a:ext cx="5063676" cy="2246692"/>
            <a:chOff x="2521851" y="3866102"/>
            <a:chExt cx="3574149" cy="1769248"/>
          </a:xfrm>
        </p:grpSpPr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70EAE403-F367-1C41-9730-74FDAFC203E1}"/>
                </a:ext>
              </a:extLst>
            </p:cNvPr>
            <p:cNvSpPr/>
            <p:nvPr/>
          </p:nvSpPr>
          <p:spPr>
            <a:xfrm>
              <a:off x="2521851" y="3866102"/>
              <a:ext cx="3574149" cy="793898"/>
            </a:xfrm>
            <a:custGeom>
              <a:avLst/>
              <a:gdLst>
                <a:gd name="connsiteX0" fmla="*/ 3247615 w 3574149"/>
                <a:gd name="connsiteY0" fmla="*/ 141768 h 793898"/>
                <a:gd name="connsiteX1" fmla="*/ 3247615 w 3574149"/>
                <a:gd name="connsiteY1" fmla="*/ 141768 h 793898"/>
                <a:gd name="connsiteX2" fmla="*/ 3042052 w 3574149"/>
                <a:gd name="connsiteY2" fmla="*/ 134679 h 793898"/>
                <a:gd name="connsiteX3" fmla="*/ 2956991 w 3574149"/>
                <a:gd name="connsiteY3" fmla="*/ 127591 h 793898"/>
                <a:gd name="connsiteX4" fmla="*/ 2659280 w 3574149"/>
                <a:gd name="connsiteY4" fmla="*/ 113414 h 793898"/>
                <a:gd name="connsiteX5" fmla="*/ 2482070 w 3574149"/>
                <a:gd name="connsiteY5" fmla="*/ 99237 h 793898"/>
                <a:gd name="connsiteX6" fmla="*/ 2148917 w 3574149"/>
                <a:gd name="connsiteY6" fmla="*/ 85061 h 793898"/>
                <a:gd name="connsiteX7" fmla="*/ 1985884 w 3574149"/>
                <a:gd name="connsiteY7" fmla="*/ 70884 h 793898"/>
                <a:gd name="connsiteX8" fmla="*/ 1907912 w 3574149"/>
                <a:gd name="connsiteY8" fmla="*/ 63796 h 793898"/>
                <a:gd name="connsiteX9" fmla="*/ 1681084 w 3574149"/>
                <a:gd name="connsiteY9" fmla="*/ 49619 h 793898"/>
                <a:gd name="connsiteX10" fmla="*/ 1525140 w 3574149"/>
                <a:gd name="connsiteY10" fmla="*/ 42530 h 793898"/>
                <a:gd name="connsiteX11" fmla="*/ 1128191 w 3574149"/>
                <a:gd name="connsiteY11" fmla="*/ 14177 h 793898"/>
                <a:gd name="connsiteX12" fmla="*/ 809215 w 3574149"/>
                <a:gd name="connsiteY12" fmla="*/ 7089 h 793898"/>
                <a:gd name="connsiteX13" fmla="*/ 596563 w 3574149"/>
                <a:gd name="connsiteY13" fmla="*/ 0 h 793898"/>
                <a:gd name="connsiteX14" fmla="*/ 419354 w 3574149"/>
                <a:gd name="connsiteY14" fmla="*/ 14177 h 793898"/>
                <a:gd name="connsiteX15" fmla="*/ 383912 w 3574149"/>
                <a:gd name="connsiteY15" fmla="*/ 21265 h 793898"/>
                <a:gd name="connsiteX16" fmla="*/ 327205 w 3574149"/>
                <a:gd name="connsiteY16" fmla="*/ 28354 h 793898"/>
                <a:gd name="connsiteX17" fmla="*/ 235056 w 3574149"/>
                <a:gd name="connsiteY17" fmla="*/ 49619 h 793898"/>
                <a:gd name="connsiteX18" fmla="*/ 185438 w 3574149"/>
                <a:gd name="connsiteY18" fmla="*/ 63796 h 793898"/>
                <a:gd name="connsiteX19" fmla="*/ 164173 w 3574149"/>
                <a:gd name="connsiteY19" fmla="*/ 77972 h 793898"/>
                <a:gd name="connsiteX20" fmla="*/ 142908 w 3574149"/>
                <a:gd name="connsiteY20" fmla="*/ 85061 h 793898"/>
                <a:gd name="connsiteX21" fmla="*/ 121642 w 3574149"/>
                <a:gd name="connsiteY21" fmla="*/ 99237 h 793898"/>
                <a:gd name="connsiteX22" fmla="*/ 72024 w 3574149"/>
                <a:gd name="connsiteY22" fmla="*/ 134679 h 793898"/>
                <a:gd name="connsiteX23" fmla="*/ 29494 w 3574149"/>
                <a:gd name="connsiteY23" fmla="*/ 198475 h 793898"/>
                <a:gd name="connsiteX24" fmla="*/ 15317 w 3574149"/>
                <a:gd name="connsiteY24" fmla="*/ 219740 h 793898"/>
                <a:gd name="connsiteX25" fmla="*/ 8228 w 3574149"/>
                <a:gd name="connsiteY25" fmla="*/ 241005 h 793898"/>
                <a:gd name="connsiteX26" fmla="*/ 8228 w 3574149"/>
                <a:gd name="connsiteY26" fmla="*/ 396949 h 793898"/>
                <a:gd name="connsiteX27" fmla="*/ 15317 w 3574149"/>
                <a:gd name="connsiteY27" fmla="*/ 418214 h 793898"/>
                <a:gd name="connsiteX28" fmla="*/ 100377 w 3574149"/>
                <a:gd name="connsiteY28" fmla="*/ 496186 h 793898"/>
                <a:gd name="connsiteX29" fmla="*/ 121642 w 3574149"/>
                <a:gd name="connsiteY29" fmla="*/ 510363 h 793898"/>
                <a:gd name="connsiteX30" fmla="*/ 192526 w 3574149"/>
                <a:gd name="connsiteY30" fmla="*/ 559982 h 793898"/>
                <a:gd name="connsiteX31" fmla="*/ 213791 w 3574149"/>
                <a:gd name="connsiteY31" fmla="*/ 567070 h 793898"/>
                <a:gd name="connsiteX32" fmla="*/ 249233 w 3574149"/>
                <a:gd name="connsiteY32" fmla="*/ 581247 h 793898"/>
                <a:gd name="connsiteX33" fmla="*/ 277587 w 3574149"/>
                <a:gd name="connsiteY33" fmla="*/ 595424 h 793898"/>
                <a:gd name="connsiteX34" fmla="*/ 334294 w 3574149"/>
                <a:gd name="connsiteY34" fmla="*/ 609600 h 793898"/>
                <a:gd name="connsiteX35" fmla="*/ 383912 w 3574149"/>
                <a:gd name="connsiteY35" fmla="*/ 623777 h 793898"/>
                <a:gd name="connsiteX36" fmla="*/ 433531 w 3574149"/>
                <a:gd name="connsiteY36" fmla="*/ 637954 h 793898"/>
                <a:gd name="connsiteX37" fmla="*/ 546945 w 3574149"/>
                <a:gd name="connsiteY37" fmla="*/ 652130 h 793898"/>
                <a:gd name="connsiteX38" fmla="*/ 617828 w 3574149"/>
                <a:gd name="connsiteY38" fmla="*/ 666307 h 793898"/>
                <a:gd name="connsiteX39" fmla="*/ 653270 w 3574149"/>
                <a:gd name="connsiteY39" fmla="*/ 673396 h 793898"/>
                <a:gd name="connsiteX40" fmla="*/ 674535 w 3574149"/>
                <a:gd name="connsiteY40" fmla="*/ 680484 h 793898"/>
                <a:gd name="connsiteX41" fmla="*/ 780861 w 3574149"/>
                <a:gd name="connsiteY41" fmla="*/ 694661 h 793898"/>
                <a:gd name="connsiteX42" fmla="*/ 1014777 w 3574149"/>
                <a:gd name="connsiteY42" fmla="*/ 715926 h 793898"/>
                <a:gd name="connsiteX43" fmla="*/ 1227428 w 3574149"/>
                <a:gd name="connsiteY43" fmla="*/ 730103 h 793898"/>
                <a:gd name="connsiteX44" fmla="*/ 1326666 w 3574149"/>
                <a:gd name="connsiteY44" fmla="*/ 737191 h 793898"/>
                <a:gd name="connsiteX45" fmla="*/ 1638554 w 3574149"/>
                <a:gd name="connsiteY45" fmla="*/ 744279 h 793898"/>
                <a:gd name="connsiteX46" fmla="*/ 1851205 w 3574149"/>
                <a:gd name="connsiteY46" fmla="*/ 751368 h 793898"/>
                <a:gd name="connsiteX47" fmla="*/ 1922089 w 3574149"/>
                <a:gd name="connsiteY47" fmla="*/ 758456 h 793898"/>
                <a:gd name="connsiteX48" fmla="*/ 2007149 w 3574149"/>
                <a:gd name="connsiteY48" fmla="*/ 765544 h 793898"/>
                <a:gd name="connsiteX49" fmla="*/ 2070945 w 3574149"/>
                <a:gd name="connsiteY49" fmla="*/ 772633 h 793898"/>
                <a:gd name="connsiteX50" fmla="*/ 2120563 w 3574149"/>
                <a:gd name="connsiteY50" fmla="*/ 779721 h 793898"/>
                <a:gd name="connsiteX51" fmla="*/ 2368656 w 3574149"/>
                <a:gd name="connsiteY51" fmla="*/ 793898 h 793898"/>
                <a:gd name="connsiteX52" fmla="*/ 2786870 w 3574149"/>
                <a:gd name="connsiteY52" fmla="*/ 779721 h 793898"/>
                <a:gd name="connsiteX53" fmla="*/ 2921549 w 3574149"/>
                <a:gd name="connsiteY53" fmla="*/ 772633 h 793898"/>
                <a:gd name="connsiteX54" fmla="*/ 3084582 w 3574149"/>
                <a:gd name="connsiteY54" fmla="*/ 758456 h 793898"/>
                <a:gd name="connsiteX55" fmla="*/ 3219261 w 3574149"/>
                <a:gd name="connsiteY55" fmla="*/ 737191 h 793898"/>
                <a:gd name="connsiteX56" fmla="*/ 3268880 w 3574149"/>
                <a:gd name="connsiteY56" fmla="*/ 730103 h 793898"/>
                <a:gd name="connsiteX57" fmla="*/ 3311410 w 3574149"/>
                <a:gd name="connsiteY57" fmla="*/ 715926 h 793898"/>
                <a:gd name="connsiteX58" fmla="*/ 3375205 w 3574149"/>
                <a:gd name="connsiteY58" fmla="*/ 701749 h 793898"/>
                <a:gd name="connsiteX59" fmla="*/ 3467354 w 3574149"/>
                <a:gd name="connsiteY59" fmla="*/ 659219 h 793898"/>
                <a:gd name="connsiteX60" fmla="*/ 3509884 w 3574149"/>
                <a:gd name="connsiteY60" fmla="*/ 630865 h 793898"/>
                <a:gd name="connsiteX61" fmla="*/ 3552415 w 3574149"/>
                <a:gd name="connsiteY61" fmla="*/ 602512 h 793898"/>
                <a:gd name="connsiteX62" fmla="*/ 3559503 w 3574149"/>
                <a:gd name="connsiteY62" fmla="*/ 581247 h 793898"/>
                <a:gd name="connsiteX63" fmla="*/ 3573680 w 3574149"/>
                <a:gd name="connsiteY63" fmla="*/ 559982 h 793898"/>
                <a:gd name="connsiteX64" fmla="*/ 3566591 w 3574149"/>
                <a:gd name="connsiteY64" fmla="*/ 411126 h 793898"/>
                <a:gd name="connsiteX65" fmla="*/ 3559503 w 3574149"/>
                <a:gd name="connsiteY65" fmla="*/ 382772 h 793898"/>
                <a:gd name="connsiteX66" fmla="*/ 3545326 w 3574149"/>
                <a:gd name="connsiteY66" fmla="*/ 361507 h 793898"/>
                <a:gd name="connsiteX67" fmla="*/ 3538238 w 3574149"/>
                <a:gd name="connsiteY67" fmla="*/ 340242 h 793898"/>
                <a:gd name="connsiteX68" fmla="*/ 3474442 w 3574149"/>
                <a:gd name="connsiteY68" fmla="*/ 290624 h 793898"/>
                <a:gd name="connsiteX69" fmla="*/ 3453177 w 3574149"/>
                <a:gd name="connsiteY69" fmla="*/ 276447 h 793898"/>
                <a:gd name="connsiteX70" fmla="*/ 3431912 w 3574149"/>
                <a:gd name="connsiteY70" fmla="*/ 262270 h 793898"/>
                <a:gd name="connsiteX71" fmla="*/ 3346852 w 3574149"/>
                <a:gd name="connsiteY71" fmla="*/ 219740 h 793898"/>
                <a:gd name="connsiteX72" fmla="*/ 3325587 w 3574149"/>
                <a:gd name="connsiteY72" fmla="*/ 205563 h 793898"/>
                <a:gd name="connsiteX73" fmla="*/ 3261791 w 3574149"/>
                <a:gd name="connsiteY73" fmla="*/ 177210 h 793898"/>
                <a:gd name="connsiteX74" fmla="*/ 3247615 w 3574149"/>
                <a:gd name="connsiteY74" fmla="*/ 141768 h 7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574149" h="793898">
                  <a:moveTo>
                    <a:pt x="3247615" y="141768"/>
                  </a:moveTo>
                  <a:lnTo>
                    <a:pt x="3247615" y="141768"/>
                  </a:lnTo>
                  <a:lnTo>
                    <a:pt x="3042052" y="134679"/>
                  </a:lnTo>
                  <a:cubicBezTo>
                    <a:pt x="3013634" y="133293"/>
                    <a:pt x="2985376" y="129548"/>
                    <a:pt x="2956991" y="127591"/>
                  </a:cubicBezTo>
                  <a:cubicBezTo>
                    <a:pt x="2840341" y="119547"/>
                    <a:pt x="2784327" y="118416"/>
                    <a:pt x="2659280" y="113414"/>
                  </a:cubicBezTo>
                  <a:cubicBezTo>
                    <a:pt x="2602518" y="108254"/>
                    <a:pt x="2538418" y="101920"/>
                    <a:pt x="2482070" y="99237"/>
                  </a:cubicBezTo>
                  <a:cubicBezTo>
                    <a:pt x="2350406" y="92967"/>
                    <a:pt x="2273827" y="93983"/>
                    <a:pt x="2148917" y="85061"/>
                  </a:cubicBezTo>
                  <a:cubicBezTo>
                    <a:pt x="2094506" y="81175"/>
                    <a:pt x="2040222" y="75679"/>
                    <a:pt x="1985884" y="70884"/>
                  </a:cubicBezTo>
                  <a:lnTo>
                    <a:pt x="1907912" y="63796"/>
                  </a:lnTo>
                  <a:cubicBezTo>
                    <a:pt x="1808959" y="44004"/>
                    <a:pt x="1889342" y="58120"/>
                    <a:pt x="1681084" y="49619"/>
                  </a:cubicBezTo>
                  <a:lnTo>
                    <a:pt x="1525140" y="42530"/>
                  </a:lnTo>
                  <a:cubicBezTo>
                    <a:pt x="1393221" y="29339"/>
                    <a:pt x="1260770" y="18256"/>
                    <a:pt x="1128191" y="14177"/>
                  </a:cubicBezTo>
                  <a:lnTo>
                    <a:pt x="809215" y="7089"/>
                  </a:lnTo>
                  <a:lnTo>
                    <a:pt x="596563" y="0"/>
                  </a:lnTo>
                  <a:cubicBezTo>
                    <a:pt x="561070" y="2535"/>
                    <a:pt x="459704" y="9134"/>
                    <a:pt x="419354" y="14177"/>
                  </a:cubicBezTo>
                  <a:cubicBezTo>
                    <a:pt x="407399" y="15671"/>
                    <a:pt x="395820" y="19433"/>
                    <a:pt x="383912" y="21265"/>
                  </a:cubicBezTo>
                  <a:cubicBezTo>
                    <a:pt x="365084" y="24162"/>
                    <a:pt x="345995" y="25222"/>
                    <a:pt x="327205" y="28354"/>
                  </a:cubicBezTo>
                  <a:cubicBezTo>
                    <a:pt x="213944" y="47231"/>
                    <a:pt x="290049" y="33906"/>
                    <a:pt x="235056" y="49619"/>
                  </a:cubicBezTo>
                  <a:cubicBezTo>
                    <a:pt x="224449" y="52650"/>
                    <a:pt x="196774" y="58128"/>
                    <a:pt x="185438" y="63796"/>
                  </a:cubicBezTo>
                  <a:cubicBezTo>
                    <a:pt x="177818" y="67606"/>
                    <a:pt x="171793" y="74162"/>
                    <a:pt x="164173" y="77972"/>
                  </a:cubicBezTo>
                  <a:cubicBezTo>
                    <a:pt x="157490" y="81314"/>
                    <a:pt x="149591" y="81720"/>
                    <a:pt x="142908" y="85061"/>
                  </a:cubicBezTo>
                  <a:cubicBezTo>
                    <a:pt x="135288" y="88871"/>
                    <a:pt x="128574" y="94285"/>
                    <a:pt x="121642" y="99237"/>
                  </a:cubicBezTo>
                  <a:cubicBezTo>
                    <a:pt x="60079" y="143210"/>
                    <a:pt x="122152" y="101262"/>
                    <a:pt x="72024" y="134679"/>
                  </a:cubicBezTo>
                  <a:lnTo>
                    <a:pt x="29494" y="198475"/>
                  </a:lnTo>
                  <a:cubicBezTo>
                    <a:pt x="24768" y="205563"/>
                    <a:pt x="18011" y="211658"/>
                    <a:pt x="15317" y="219740"/>
                  </a:cubicBezTo>
                  <a:lnTo>
                    <a:pt x="8228" y="241005"/>
                  </a:lnTo>
                  <a:cubicBezTo>
                    <a:pt x="-2437" y="315662"/>
                    <a:pt x="-3046" y="295481"/>
                    <a:pt x="8228" y="396949"/>
                  </a:cubicBezTo>
                  <a:cubicBezTo>
                    <a:pt x="9053" y="404375"/>
                    <a:pt x="10649" y="412379"/>
                    <a:pt x="15317" y="418214"/>
                  </a:cubicBezTo>
                  <a:cubicBezTo>
                    <a:pt x="37176" y="445538"/>
                    <a:pt x="71544" y="474562"/>
                    <a:pt x="100377" y="496186"/>
                  </a:cubicBezTo>
                  <a:cubicBezTo>
                    <a:pt x="107192" y="501297"/>
                    <a:pt x="114827" y="505251"/>
                    <a:pt x="121642" y="510363"/>
                  </a:cubicBezTo>
                  <a:cubicBezTo>
                    <a:pt x="155816" y="535994"/>
                    <a:pt x="155062" y="541251"/>
                    <a:pt x="192526" y="559982"/>
                  </a:cubicBezTo>
                  <a:cubicBezTo>
                    <a:pt x="199209" y="563323"/>
                    <a:pt x="206795" y="564447"/>
                    <a:pt x="213791" y="567070"/>
                  </a:cubicBezTo>
                  <a:cubicBezTo>
                    <a:pt x="225705" y="571538"/>
                    <a:pt x="237606" y="576079"/>
                    <a:pt x="249233" y="581247"/>
                  </a:cubicBezTo>
                  <a:cubicBezTo>
                    <a:pt x="258889" y="585539"/>
                    <a:pt x="267562" y="592083"/>
                    <a:pt x="277587" y="595424"/>
                  </a:cubicBezTo>
                  <a:cubicBezTo>
                    <a:pt x="296071" y="601585"/>
                    <a:pt x="315810" y="603438"/>
                    <a:pt x="334294" y="609600"/>
                  </a:cubicBezTo>
                  <a:cubicBezTo>
                    <a:pt x="385260" y="626590"/>
                    <a:pt x="321635" y="605984"/>
                    <a:pt x="383912" y="623777"/>
                  </a:cubicBezTo>
                  <a:cubicBezTo>
                    <a:pt x="410477" y="631367"/>
                    <a:pt x="403068" y="632415"/>
                    <a:pt x="433531" y="637954"/>
                  </a:cubicBezTo>
                  <a:cubicBezTo>
                    <a:pt x="476212" y="645714"/>
                    <a:pt x="502554" y="646211"/>
                    <a:pt x="546945" y="652130"/>
                  </a:cubicBezTo>
                  <a:cubicBezTo>
                    <a:pt x="599014" y="659073"/>
                    <a:pt x="575579" y="656918"/>
                    <a:pt x="617828" y="666307"/>
                  </a:cubicBezTo>
                  <a:cubicBezTo>
                    <a:pt x="629589" y="668921"/>
                    <a:pt x="641582" y="670474"/>
                    <a:pt x="653270" y="673396"/>
                  </a:cubicBezTo>
                  <a:cubicBezTo>
                    <a:pt x="660519" y="675208"/>
                    <a:pt x="667208" y="679019"/>
                    <a:pt x="674535" y="680484"/>
                  </a:cubicBezTo>
                  <a:cubicBezTo>
                    <a:pt x="688126" y="683202"/>
                    <a:pt x="770155" y="693554"/>
                    <a:pt x="780861" y="694661"/>
                  </a:cubicBezTo>
                  <a:cubicBezTo>
                    <a:pt x="846062" y="701406"/>
                    <a:pt x="943966" y="710479"/>
                    <a:pt x="1014777" y="715926"/>
                  </a:cubicBezTo>
                  <a:cubicBezTo>
                    <a:pt x="1130371" y="724818"/>
                    <a:pt x="1105388" y="721967"/>
                    <a:pt x="1227428" y="730103"/>
                  </a:cubicBezTo>
                  <a:cubicBezTo>
                    <a:pt x="1260518" y="732309"/>
                    <a:pt x="1293522" y="736048"/>
                    <a:pt x="1326666" y="737191"/>
                  </a:cubicBezTo>
                  <a:cubicBezTo>
                    <a:pt x="1430594" y="740775"/>
                    <a:pt x="1534602" y="741469"/>
                    <a:pt x="1638554" y="744279"/>
                  </a:cubicBezTo>
                  <a:lnTo>
                    <a:pt x="1851205" y="751368"/>
                  </a:lnTo>
                  <a:lnTo>
                    <a:pt x="1922089" y="758456"/>
                  </a:lnTo>
                  <a:lnTo>
                    <a:pt x="2007149" y="765544"/>
                  </a:lnTo>
                  <a:cubicBezTo>
                    <a:pt x="2028449" y="767573"/>
                    <a:pt x="2049714" y="769979"/>
                    <a:pt x="2070945" y="772633"/>
                  </a:cubicBezTo>
                  <a:cubicBezTo>
                    <a:pt x="2087523" y="774705"/>
                    <a:pt x="2103939" y="778059"/>
                    <a:pt x="2120563" y="779721"/>
                  </a:cubicBezTo>
                  <a:cubicBezTo>
                    <a:pt x="2203675" y="788032"/>
                    <a:pt x="2284833" y="790088"/>
                    <a:pt x="2368656" y="793898"/>
                  </a:cubicBezTo>
                  <a:lnTo>
                    <a:pt x="2786870" y="779721"/>
                  </a:lnTo>
                  <a:lnTo>
                    <a:pt x="2921549" y="772633"/>
                  </a:lnTo>
                  <a:cubicBezTo>
                    <a:pt x="2975960" y="768747"/>
                    <a:pt x="3084582" y="758456"/>
                    <a:pt x="3084582" y="758456"/>
                  </a:cubicBezTo>
                  <a:cubicBezTo>
                    <a:pt x="3152787" y="744816"/>
                    <a:pt x="3108105" y="753070"/>
                    <a:pt x="3219261" y="737191"/>
                  </a:cubicBezTo>
                  <a:lnTo>
                    <a:pt x="3268880" y="730103"/>
                  </a:lnTo>
                  <a:cubicBezTo>
                    <a:pt x="3283057" y="725377"/>
                    <a:pt x="3296913" y="719551"/>
                    <a:pt x="3311410" y="715926"/>
                  </a:cubicBezTo>
                  <a:cubicBezTo>
                    <a:pt x="3351451" y="705915"/>
                    <a:pt x="3330210" y="710747"/>
                    <a:pt x="3375205" y="701749"/>
                  </a:cubicBezTo>
                  <a:cubicBezTo>
                    <a:pt x="3443293" y="667706"/>
                    <a:pt x="3412290" y="681245"/>
                    <a:pt x="3467354" y="659219"/>
                  </a:cubicBezTo>
                  <a:cubicBezTo>
                    <a:pt x="3514543" y="612030"/>
                    <a:pt x="3463724" y="656509"/>
                    <a:pt x="3509884" y="630865"/>
                  </a:cubicBezTo>
                  <a:cubicBezTo>
                    <a:pt x="3524778" y="622590"/>
                    <a:pt x="3552415" y="602512"/>
                    <a:pt x="3552415" y="602512"/>
                  </a:cubicBezTo>
                  <a:cubicBezTo>
                    <a:pt x="3554778" y="595424"/>
                    <a:pt x="3556162" y="587930"/>
                    <a:pt x="3559503" y="581247"/>
                  </a:cubicBezTo>
                  <a:cubicBezTo>
                    <a:pt x="3563313" y="573627"/>
                    <a:pt x="3573325" y="568494"/>
                    <a:pt x="3573680" y="559982"/>
                  </a:cubicBezTo>
                  <a:cubicBezTo>
                    <a:pt x="3575748" y="510350"/>
                    <a:pt x="3570552" y="460643"/>
                    <a:pt x="3566591" y="411126"/>
                  </a:cubicBezTo>
                  <a:cubicBezTo>
                    <a:pt x="3565814" y="401415"/>
                    <a:pt x="3563341" y="391726"/>
                    <a:pt x="3559503" y="382772"/>
                  </a:cubicBezTo>
                  <a:cubicBezTo>
                    <a:pt x="3556147" y="374942"/>
                    <a:pt x="3550052" y="368595"/>
                    <a:pt x="3545326" y="361507"/>
                  </a:cubicBezTo>
                  <a:cubicBezTo>
                    <a:pt x="3542963" y="354419"/>
                    <a:pt x="3542383" y="346459"/>
                    <a:pt x="3538238" y="340242"/>
                  </a:cubicBezTo>
                  <a:cubicBezTo>
                    <a:pt x="3524912" y="320253"/>
                    <a:pt x="3491341" y="301890"/>
                    <a:pt x="3474442" y="290624"/>
                  </a:cubicBezTo>
                  <a:lnTo>
                    <a:pt x="3453177" y="276447"/>
                  </a:lnTo>
                  <a:cubicBezTo>
                    <a:pt x="3446089" y="271721"/>
                    <a:pt x="3439994" y="264964"/>
                    <a:pt x="3431912" y="262270"/>
                  </a:cubicBezTo>
                  <a:cubicBezTo>
                    <a:pt x="3373219" y="242705"/>
                    <a:pt x="3401815" y="256382"/>
                    <a:pt x="3346852" y="219740"/>
                  </a:cubicBezTo>
                  <a:lnTo>
                    <a:pt x="3325587" y="205563"/>
                  </a:lnTo>
                  <a:cubicBezTo>
                    <a:pt x="3306315" y="192715"/>
                    <a:pt x="3287097" y="177210"/>
                    <a:pt x="3261791" y="177210"/>
                  </a:cubicBezTo>
                  <a:lnTo>
                    <a:pt x="3247615" y="141768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CBA45F88-41C1-0D48-AC84-5A933C941BAF}"/>
                </a:ext>
              </a:extLst>
            </p:cNvPr>
            <p:cNvSpPr/>
            <p:nvPr/>
          </p:nvSpPr>
          <p:spPr>
            <a:xfrm>
              <a:off x="3168501" y="4835113"/>
              <a:ext cx="1955853" cy="285711"/>
            </a:xfrm>
            <a:custGeom>
              <a:avLst/>
              <a:gdLst>
                <a:gd name="connsiteX0" fmla="*/ 3247615 w 3574149"/>
                <a:gd name="connsiteY0" fmla="*/ 141768 h 793898"/>
                <a:gd name="connsiteX1" fmla="*/ 3247615 w 3574149"/>
                <a:gd name="connsiteY1" fmla="*/ 141768 h 793898"/>
                <a:gd name="connsiteX2" fmla="*/ 3042052 w 3574149"/>
                <a:gd name="connsiteY2" fmla="*/ 134679 h 793898"/>
                <a:gd name="connsiteX3" fmla="*/ 2956991 w 3574149"/>
                <a:gd name="connsiteY3" fmla="*/ 127591 h 793898"/>
                <a:gd name="connsiteX4" fmla="*/ 2659280 w 3574149"/>
                <a:gd name="connsiteY4" fmla="*/ 113414 h 793898"/>
                <a:gd name="connsiteX5" fmla="*/ 2482070 w 3574149"/>
                <a:gd name="connsiteY5" fmla="*/ 99237 h 793898"/>
                <a:gd name="connsiteX6" fmla="*/ 2148917 w 3574149"/>
                <a:gd name="connsiteY6" fmla="*/ 85061 h 793898"/>
                <a:gd name="connsiteX7" fmla="*/ 1985884 w 3574149"/>
                <a:gd name="connsiteY7" fmla="*/ 70884 h 793898"/>
                <a:gd name="connsiteX8" fmla="*/ 1907912 w 3574149"/>
                <a:gd name="connsiteY8" fmla="*/ 63796 h 793898"/>
                <a:gd name="connsiteX9" fmla="*/ 1681084 w 3574149"/>
                <a:gd name="connsiteY9" fmla="*/ 49619 h 793898"/>
                <a:gd name="connsiteX10" fmla="*/ 1525140 w 3574149"/>
                <a:gd name="connsiteY10" fmla="*/ 42530 h 793898"/>
                <a:gd name="connsiteX11" fmla="*/ 1128191 w 3574149"/>
                <a:gd name="connsiteY11" fmla="*/ 14177 h 793898"/>
                <a:gd name="connsiteX12" fmla="*/ 809215 w 3574149"/>
                <a:gd name="connsiteY12" fmla="*/ 7089 h 793898"/>
                <a:gd name="connsiteX13" fmla="*/ 596563 w 3574149"/>
                <a:gd name="connsiteY13" fmla="*/ 0 h 793898"/>
                <a:gd name="connsiteX14" fmla="*/ 419354 w 3574149"/>
                <a:gd name="connsiteY14" fmla="*/ 14177 h 793898"/>
                <a:gd name="connsiteX15" fmla="*/ 383912 w 3574149"/>
                <a:gd name="connsiteY15" fmla="*/ 21265 h 793898"/>
                <a:gd name="connsiteX16" fmla="*/ 327205 w 3574149"/>
                <a:gd name="connsiteY16" fmla="*/ 28354 h 793898"/>
                <a:gd name="connsiteX17" fmla="*/ 235056 w 3574149"/>
                <a:gd name="connsiteY17" fmla="*/ 49619 h 793898"/>
                <a:gd name="connsiteX18" fmla="*/ 185438 w 3574149"/>
                <a:gd name="connsiteY18" fmla="*/ 63796 h 793898"/>
                <a:gd name="connsiteX19" fmla="*/ 164173 w 3574149"/>
                <a:gd name="connsiteY19" fmla="*/ 77972 h 793898"/>
                <a:gd name="connsiteX20" fmla="*/ 142908 w 3574149"/>
                <a:gd name="connsiteY20" fmla="*/ 85061 h 793898"/>
                <a:gd name="connsiteX21" fmla="*/ 121642 w 3574149"/>
                <a:gd name="connsiteY21" fmla="*/ 99237 h 793898"/>
                <a:gd name="connsiteX22" fmla="*/ 72024 w 3574149"/>
                <a:gd name="connsiteY22" fmla="*/ 134679 h 793898"/>
                <a:gd name="connsiteX23" fmla="*/ 29494 w 3574149"/>
                <a:gd name="connsiteY23" fmla="*/ 198475 h 793898"/>
                <a:gd name="connsiteX24" fmla="*/ 15317 w 3574149"/>
                <a:gd name="connsiteY24" fmla="*/ 219740 h 793898"/>
                <a:gd name="connsiteX25" fmla="*/ 8228 w 3574149"/>
                <a:gd name="connsiteY25" fmla="*/ 241005 h 793898"/>
                <a:gd name="connsiteX26" fmla="*/ 8228 w 3574149"/>
                <a:gd name="connsiteY26" fmla="*/ 396949 h 793898"/>
                <a:gd name="connsiteX27" fmla="*/ 15317 w 3574149"/>
                <a:gd name="connsiteY27" fmla="*/ 418214 h 793898"/>
                <a:gd name="connsiteX28" fmla="*/ 100377 w 3574149"/>
                <a:gd name="connsiteY28" fmla="*/ 496186 h 793898"/>
                <a:gd name="connsiteX29" fmla="*/ 121642 w 3574149"/>
                <a:gd name="connsiteY29" fmla="*/ 510363 h 793898"/>
                <a:gd name="connsiteX30" fmla="*/ 192526 w 3574149"/>
                <a:gd name="connsiteY30" fmla="*/ 559982 h 793898"/>
                <a:gd name="connsiteX31" fmla="*/ 213791 w 3574149"/>
                <a:gd name="connsiteY31" fmla="*/ 567070 h 793898"/>
                <a:gd name="connsiteX32" fmla="*/ 249233 w 3574149"/>
                <a:gd name="connsiteY32" fmla="*/ 581247 h 793898"/>
                <a:gd name="connsiteX33" fmla="*/ 277587 w 3574149"/>
                <a:gd name="connsiteY33" fmla="*/ 595424 h 793898"/>
                <a:gd name="connsiteX34" fmla="*/ 334294 w 3574149"/>
                <a:gd name="connsiteY34" fmla="*/ 609600 h 793898"/>
                <a:gd name="connsiteX35" fmla="*/ 383912 w 3574149"/>
                <a:gd name="connsiteY35" fmla="*/ 623777 h 793898"/>
                <a:gd name="connsiteX36" fmla="*/ 433531 w 3574149"/>
                <a:gd name="connsiteY36" fmla="*/ 637954 h 793898"/>
                <a:gd name="connsiteX37" fmla="*/ 546945 w 3574149"/>
                <a:gd name="connsiteY37" fmla="*/ 652130 h 793898"/>
                <a:gd name="connsiteX38" fmla="*/ 617828 w 3574149"/>
                <a:gd name="connsiteY38" fmla="*/ 666307 h 793898"/>
                <a:gd name="connsiteX39" fmla="*/ 653270 w 3574149"/>
                <a:gd name="connsiteY39" fmla="*/ 673396 h 793898"/>
                <a:gd name="connsiteX40" fmla="*/ 674535 w 3574149"/>
                <a:gd name="connsiteY40" fmla="*/ 680484 h 793898"/>
                <a:gd name="connsiteX41" fmla="*/ 780861 w 3574149"/>
                <a:gd name="connsiteY41" fmla="*/ 694661 h 793898"/>
                <a:gd name="connsiteX42" fmla="*/ 1014777 w 3574149"/>
                <a:gd name="connsiteY42" fmla="*/ 715926 h 793898"/>
                <a:gd name="connsiteX43" fmla="*/ 1227428 w 3574149"/>
                <a:gd name="connsiteY43" fmla="*/ 730103 h 793898"/>
                <a:gd name="connsiteX44" fmla="*/ 1326666 w 3574149"/>
                <a:gd name="connsiteY44" fmla="*/ 737191 h 793898"/>
                <a:gd name="connsiteX45" fmla="*/ 1638554 w 3574149"/>
                <a:gd name="connsiteY45" fmla="*/ 744279 h 793898"/>
                <a:gd name="connsiteX46" fmla="*/ 1851205 w 3574149"/>
                <a:gd name="connsiteY46" fmla="*/ 751368 h 793898"/>
                <a:gd name="connsiteX47" fmla="*/ 1922089 w 3574149"/>
                <a:gd name="connsiteY47" fmla="*/ 758456 h 793898"/>
                <a:gd name="connsiteX48" fmla="*/ 2007149 w 3574149"/>
                <a:gd name="connsiteY48" fmla="*/ 765544 h 793898"/>
                <a:gd name="connsiteX49" fmla="*/ 2070945 w 3574149"/>
                <a:gd name="connsiteY49" fmla="*/ 772633 h 793898"/>
                <a:gd name="connsiteX50" fmla="*/ 2120563 w 3574149"/>
                <a:gd name="connsiteY50" fmla="*/ 779721 h 793898"/>
                <a:gd name="connsiteX51" fmla="*/ 2368656 w 3574149"/>
                <a:gd name="connsiteY51" fmla="*/ 793898 h 793898"/>
                <a:gd name="connsiteX52" fmla="*/ 2786870 w 3574149"/>
                <a:gd name="connsiteY52" fmla="*/ 779721 h 793898"/>
                <a:gd name="connsiteX53" fmla="*/ 2921549 w 3574149"/>
                <a:gd name="connsiteY53" fmla="*/ 772633 h 793898"/>
                <a:gd name="connsiteX54" fmla="*/ 3084582 w 3574149"/>
                <a:gd name="connsiteY54" fmla="*/ 758456 h 793898"/>
                <a:gd name="connsiteX55" fmla="*/ 3219261 w 3574149"/>
                <a:gd name="connsiteY55" fmla="*/ 737191 h 793898"/>
                <a:gd name="connsiteX56" fmla="*/ 3268880 w 3574149"/>
                <a:gd name="connsiteY56" fmla="*/ 730103 h 793898"/>
                <a:gd name="connsiteX57" fmla="*/ 3311410 w 3574149"/>
                <a:gd name="connsiteY57" fmla="*/ 715926 h 793898"/>
                <a:gd name="connsiteX58" fmla="*/ 3375205 w 3574149"/>
                <a:gd name="connsiteY58" fmla="*/ 701749 h 793898"/>
                <a:gd name="connsiteX59" fmla="*/ 3467354 w 3574149"/>
                <a:gd name="connsiteY59" fmla="*/ 659219 h 793898"/>
                <a:gd name="connsiteX60" fmla="*/ 3509884 w 3574149"/>
                <a:gd name="connsiteY60" fmla="*/ 630865 h 793898"/>
                <a:gd name="connsiteX61" fmla="*/ 3552415 w 3574149"/>
                <a:gd name="connsiteY61" fmla="*/ 602512 h 793898"/>
                <a:gd name="connsiteX62" fmla="*/ 3559503 w 3574149"/>
                <a:gd name="connsiteY62" fmla="*/ 581247 h 793898"/>
                <a:gd name="connsiteX63" fmla="*/ 3573680 w 3574149"/>
                <a:gd name="connsiteY63" fmla="*/ 559982 h 793898"/>
                <a:gd name="connsiteX64" fmla="*/ 3566591 w 3574149"/>
                <a:gd name="connsiteY64" fmla="*/ 411126 h 793898"/>
                <a:gd name="connsiteX65" fmla="*/ 3559503 w 3574149"/>
                <a:gd name="connsiteY65" fmla="*/ 382772 h 793898"/>
                <a:gd name="connsiteX66" fmla="*/ 3545326 w 3574149"/>
                <a:gd name="connsiteY66" fmla="*/ 361507 h 793898"/>
                <a:gd name="connsiteX67" fmla="*/ 3538238 w 3574149"/>
                <a:gd name="connsiteY67" fmla="*/ 340242 h 793898"/>
                <a:gd name="connsiteX68" fmla="*/ 3474442 w 3574149"/>
                <a:gd name="connsiteY68" fmla="*/ 290624 h 793898"/>
                <a:gd name="connsiteX69" fmla="*/ 3453177 w 3574149"/>
                <a:gd name="connsiteY69" fmla="*/ 276447 h 793898"/>
                <a:gd name="connsiteX70" fmla="*/ 3431912 w 3574149"/>
                <a:gd name="connsiteY70" fmla="*/ 262270 h 793898"/>
                <a:gd name="connsiteX71" fmla="*/ 3346852 w 3574149"/>
                <a:gd name="connsiteY71" fmla="*/ 219740 h 793898"/>
                <a:gd name="connsiteX72" fmla="*/ 3325587 w 3574149"/>
                <a:gd name="connsiteY72" fmla="*/ 205563 h 793898"/>
                <a:gd name="connsiteX73" fmla="*/ 3261791 w 3574149"/>
                <a:gd name="connsiteY73" fmla="*/ 177210 h 793898"/>
                <a:gd name="connsiteX74" fmla="*/ 3247615 w 3574149"/>
                <a:gd name="connsiteY74" fmla="*/ 141768 h 7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574149" h="793898">
                  <a:moveTo>
                    <a:pt x="3247615" y="141768"/>
                  </a:moveTo>
                  <a:lnTo>
                    <a:pt x="3247615" y="141768"/>
                  </a:lnTo>
                  <a:lnTo>
                    <a:pt x="3042052" y="134679"/>
                  </a:lnTo>
                  <a:cubicBezTo>
                    <a:pt x="3013634" y="133293"/>
                    <a:pt x="2985376" y="129548"/>
                    <a:pt x="2956991" y="127591"/>
                  </a:cubicBezTo>
                  <a:cubicBezTo>
                    <a:pt x="2840341" y="119547"/>
                    <a:pt x="2784327" y="118416"/>
                    <a:pt x="2659280" y="113414"/>
                  </a:cubicBezTo>
                  <a:cubicBezTo>
                    <a:pt x="2602518" y="108254"/>
                    <a:pt x="2538418" y="101920"/>
                    <a:pt x="2482070" y="99237"/>
                  </a:cubicBezTo>
                  <a:cubicBezTo>
                    <a:pt x="2350406" y="92967"/>
                    <a:pt x="2273827" y="93983"/>
                    <a:pt x="2148917" y="85061"/>
                  </a:cubicBezTo>
                  <a:cubicBezTo>
                    <a:pt x="2094506" y="81175"/>
                    <a:pt x="2040222" y="75679"/>
                    <a:pt x="1985884" y="70884"/>
                  </a:cubicBezTo>
                  <a:lnTo>
                    <a:pt x="1907912" y="63796"/>
                  </a:lnTo>
                  <a:cubicBezTo>
                    <a:pt x="1808959" y="44004"/>
                    <a:pt x="1889342" y="58120"/>
                    <a:pt x="1681084" y="49619"/>
                  </a:cubicBezTo>
                  <a:lnTo>
                    <a:pt x="1525140" y="42530"/>
                  </a:lnTo>
                  <a:cubicBezTo>
                    <a:pt x="1393221" y="29339"/>
                    <a:pt x="1260770" y="18256"/>
                    <a:pt x="1128191" y="14177"/>
                  </a:cubicBezTo>
                  <a:lnTo>
                    <a:pt x="809215" y="7089"/>
                  </a:lnTo>
                  <a:lnTo>
                    <a:pt x="596563" y="0"/>
                  </a:lnTo>
                  <a:cubicBezTo>
                    <a:pt x="561070" y="2535"/>
                    <a:pt x="459704" y="9134"/>
                    <a:pt x="419354" y="14177"/>
                  </a:cubicBezTo>
                  <a:cubicBezTo>
                    <a:pt x="407399" y="15671"/>
                    <a:pt x="395820" y="19433"/>
                    <a:pt x="383912" y="21265"/>
                  </a:cubicBezTo>
                  <a:cubicBezTo>
                    <a:pt x="365084" y="24162"/>
                    <a:pt x="345995" y="25222"/>
                    <a:pt x="327205" y="28354"/>
                  </a:cubicBezTo>
                  <a:cubicBezTo>
                    <a:pt x="213944" y="47231"/>
                    <a:pt x="290049" y="33906"/>
                    <a:pt x="235056" y="49619"/>
                  </a:cubicBezTo>
                  <a:cubicBezTo>
                    <a:pt x="224449" y="52650"/>
                    <a:pt x="196774" y="58128"/>
                    <a:pt x="185438" y="63796"/>
                  </a:cubicBezTo>
                  <a:cubicBezTo>
                    <a:pt x="177818" y="67606"/>
                    <a:pt x="171793" y="74162"/>
                    <a:pt x="164173" y="77972"/>
                  </a:cubicBezTo>
                  <a:cubicBezTo>
                    <a:pt x="157490" y="81314"/>
                    <a:pt x="149591" y="81720"/>
                    <a:pt x="142908" y="85061"/>
                  </a:cubicBezTo>
                  <a:cubicBezTo>
                    <a:pt x="135288" y="88871"/>
                    <a:pt x="128574" y="94285"/>
                    <a:pt x="121642" y="99237"/>
                  </a:cubicBezTo>
                  <a:cubicBezTo>
                    <a:pt x="60079" y="143210"/>
                    <a:pt x="122152" y="101262"/>
                    <a:pt x="72024" y="134679"/>
                  </a:cubicBezTo>
                  <a:lnTo>
                    <a:pt x="29494" y="198475"/>
                  </a:lnTo>
                  <a:cubicBezTo>
                    <a:pt x="24768" y="205563"/>
                    <a:pt x="18011" y="211658"/>
                    <a:pt x="15317" y="219740"/>
                  </a:cubicBezTo>
                  <a:lnTo>
                    <a:pt x="8228" y="241005"/>
                  </a:lnTo>
                  <a:cubicBezTo>
                    <a:pt x="-2437" y="315662"/>
                    <a:pt x="-3046" y="295481"/>
                    <a:pt x="8228" y="396949"/>
                  </a:cubicBezTo>
                  <a:cubicBezTo>
                    <a:pt x="9053" y="404375"/>
                    <a:pt x="10649" y="412379"/>
                    <a:pt x="15317" y="418214"/>
                  </a:cubicBezTo>
                  <a:cubicBezTo>
                    <a:pt x="37176" y="445538"/>
                    <a:pt x="71544" y="474562"/>
                    <a:pt x="100377" y="496186"/>
                  </a:cubicBezTo>
                  <a:cubicBezTo>
                    <a:pt x="107192" y="501297"/>
                    <a:pt x="114827" y="505251"/>
                    <a:pt x="121642" y="510363"/>
                  </a:cubicBezTo>
                  <a:cubicBezTo>
                    <a:pt x="155816" y="535994"/>
                    <a:pt x="155062" y="541251"/>
                    <a:pt x="192526" y="559982"/>
                  </a:cubicBezTo>
                  <a:cubicBezTo>
                    <a:pt x="199209" y="563323"/>
                    <a:pt x="206795" y="564447"/>
                    <a:pt x="213791" y="567070"/>
                  </a:cubicBezTo>
                  <a:cubicBezTo>
                    <a:pt x="225705" y="571538"/>
                    <a:pt x="237606" y="576079"/>
                    <a:pt x="249233" y="581247"/>
                  </a:cubicBezTo>
                  <a:cubicBezTo>
                    <a:pt x="258889" y="585539"/>
                    <a:pt x="267562" y="592083"/>
                    <a:pt x="277587" y="595424"/>
                  </a:cubicBezTo>
                  <a:cubicBezTo>
                    <a:pt x="296071" y="601585"/>
                    <a:pt x="315810" y="603438"/>
                    <a:pt x="334294" y="609600"/>
                  </a:cubicBezTo>
                  <a:cubicBezTo>
                    <a:pt x="385260" y="626590"/>
                    <a:pt x="321635" y="605984"/>
                    <a:pt x="383912" y="623777"/>
                  </a:cubicBezTo>
                  <a:cubicBezTo>
                    <a:pt x="410477" y="631367"/>
                    <a:pt x="403068" y="632415"/>
                    <a:pt x="433531" y="637954"/>
                  </a:cubicBezTo>
                  <a:cubicBezTo>
                    <a:pt x="476212" y="645714"/>
                    <a:pt x="502554" y="646211"/>
                    <a:pt x="546945" y="652130"/>
                  </a:cubicBezTo>
                  <a:cubicBezTo>
                    <a:pt x="599014" y="659073"/>
                    <a:pt x="575579" y="656918"/>
                    <a:pt x="617828" y="666307"/>
                  </a:cubicBezTo>
                  <a:cubicBezTo>
                    <a:pt x="629589" y="668921"/>
                    <a:pt x="641582" y="670474"/>
                    <a:pt x="653270" y="673396"/>
                  </a:cubicBezTo>
                  <a:cubicBezTo>
                    <a:pt x="660519" y="675208"/>
                    <a:pt x="667208" y="679019"/>
                    <a:pt x="674535" y="680484"/>
                  </a:cubicBezTo>
                  <a:cubicBezTo>
                    <a:pt x="688126" y="683202"/>
                    <a:pt x="770155" y="693554"/>
                    <a:pt x="780861" y="694661"/>
                  </a:cubicBezTo>
                  <a:cubicBezTo>
                    <a:pt x="846062" y="701406"/>
                    <a:pt x="943966" y="710479"/>
                    <a:pt x="1014777" y="715926"/>
                  </a:cubicBezTo>
                  <a:cubicBezTo>
                    <a:pt x="1130371" y="724818"/>
                    <a:pt x="1105388" y="721967"/>
                    <a:pt x="1227428" y="730103"/>
                  </a:cubicBezTo>
                  <a:cubicBezTo>
                    <a:pt x="1260518" y="732309"/>
                    <a:pt x="1293522" y="736048"/>
                    <a:pt x="1326666" y="737191"/>
                  </a:cubicBezTo>
                  <a:cubicBezTo>
                    <a:pt x="1430594" y="740775"/>
                    <a:pt x="1534602" y="741469"/>
                    <a:pt x="1638554" y="744279"/>
                  </a:cubicBezTo>
                  <a:lnTo>
                    <a:pt x="1851205" y="751368"/>
                  </a:lnTo>
                  <a:lnTo>
                    <a:pt x="1922089" y="758456"/>
                  </a:lnTo>
                  <a:lnTo>
                    <a:pt x="2007149" y="765544"/>
                  </a:lnTo>
                  <a:cubicBezTo>
                    <a:pt x="2028449" y="767573"/>
                    <a:pt x="2049714" y="769979"/>
                    <a:pt x="2070945" y="772633"/>
                  </a:cubicBezTo>
                  <a:cubicBezTo>
                    <a:pt x="2087523" y="774705"/>
                    <a:pt x="2103939" y="778059"/>
                    <a:pt x="2120563" y="779721"/>
                  </a:cubicBezTo>
                  <a:cubicBezTo>
                    <a:pt x="2203675" y="788032"/>
                    <a:pt x="2284833" y="790088"/>
                    <a:pt x="2368656" y="793898"/>
                  </a:cubicBezTo>
                  <a:lnTo>
                    <a:pt x="2786870" y="779721"/>
                  </a:lnTo>
                  <a:lnTo>
                    <a:pt x="2921549" y="772633"/>
                  </a:lnTo>
                  <a:cubicBezTo>
                    <a:pt x="2975960" y="768747"/>
                    <a:pt x="3084582" y="758456"/>
                    <a:pt x="3084582" y="758456"/>
                  </a:cubicBezTo>
                  <a:cubicBezTo>
                    <a:pt x="3152787" y="744816"/>
                    <a:pt x="3108105" y="753070"/>
                    <a:pt x="3219261" y="737191"/>
                  </a:cubicBezTo>
                  <a:lnTo>
                    <a:pt x="3268880" y="730103"/>
                  </a:lnTo>
                  <a:cubicBezTo>
                    <a:pt x="3283057" y="725377"/>
                    <a:pt x="3296913" y="719551"/>
                    <a:pt x="3311410" y="715926"/>
                  </a:cubicBezTo>
                  <a:cubicBezTo>
                    <a:pt x="3351451" y="705915"/>
                    <a:pt x="3330210" y="710747"/>
                    <a:pt x="3375205" y="701749"/>
                  </a:cubicBezTo>
                  <a:cubicBezTo>
                    <a:pt x="3443293" y="667706"/>
                    <a:pt x="3412290" y="681245"/>
                    <a:pt x="3467354" y="659219"/>
                  </a:cubicBezTo>
                  <a:cubicBezTo>
                    <a:pt x="3514543" y="612030"/>
                    <a:pt x="3463724" y="656509"/>
                    <a:pt x="3509884" y="630865"/>
                  </a:cubicBezTo>
                  <a:cubicBezTo>
                    <a:pt x="3524778" y="622590"/>
                    <a:pt x="3552415" y="602512"/>
                    <a:pt x="3552415" y="602512"/>
                  </a:cubicBezTo>
                  <a:cubicBezTo>
                    <a:pt x="3554778" y="595424"/>
                    <a:pt x="3556162" y="587930"/>
                    <a:pt x="3559503" y="581247"/>
                  </a:cubicBezTo>
                  <a:cubicBezTo>
                    <a:pt x="3563313" y="573627"/>
                    <a:pt x="3573325" y="568494"/>
                    <a:pt x="3573680" y="559982"/>
                  </a:cubicBezTo>
                  <a:cubicBezTo>
                    <a:pt x="3575748" y="510350"/>
                    <a:pt x="3570552" y="460643"/>
                    <a:pt x="3566591" y="411126"/>
                  </a:cubicBezTo>
                  <a:cubicBezTo>
                    <a:pt x="3565814" y="401415"/>
                    <a:pt x="3563341" y="391726"/>
                    <a:pt x="3559503" y="382772"/>
                  </a:cubicBezTo>
                  <a:cubicBezTo>
                    <a:pt x="3556147" y="374942"/>
                    <a:pt x="3550052" y="368595"/>
                    <a:pt x="3545326" y="361507"/>
                  </a:cubicBezTo>
                  <a:cubicBezTo>
                    <a:pt x="3542963" y="354419"/>
                    <a:pt x="3542383" y="346459"/>
                    <a:pt x="3538238" y="340242"/>
                  </a:cubicBezTo>
                  <a:cubicBezTo>
                    <a:pt x="3524912" y="320253"/>
                    <a:pt x="3491341" y="301890"/>
                    <a:pt x="3474442" y="290624"/>
                  </a:cubicBezTo>
                  <a:lnTo>
                    <a:pt x="3453177" y="276447"/>
                  </a:lnTo>
                  <a:cubicBezTo>
                    <a:pt x="3446089" y="271721"/>
                    <a:pt x="3439994" y="264964"/>
                    <a:pt x="3431912" y="262270"/>
                  </a:cubicBezTo>
                  <a:cubicBezTo>
                    <a:pt x="3373219" y="242705"/>
                    <a:pt x="3401815" y="256382"/>
                    <a:pt x="3346852" y="219740"/>
                  </a:cubicBezTo>
                  <a:lnTo>
                    <a:pt x="3325587" y="205563"/>
                  </a:lnTo>
                  <a:cubicBezTo>
                    <a:pt x="3306315" y="192715"/>
                    <a:pt x="3287097" y="177210"/>
                    <a:pt x="3261791" y="177210"/>
                  </a:cubicBezTo>
                  <a:lnTo>
                    <a:pt x="3247615" y="141768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BB5878E9-83BB-184F-A4D5-5FF67665D95D}"/>
                </a:ext>
              </a:extLst>
            </p:cNvPr>
            <p:cNvSpPr/>
            <p:nvPr/>
          </p:nvSpPr>
          <p:spPr>
            <a:xfrm>
              <a:off x="3501656" y="5491051"/>
              <a:ext cx="815164" cy="144299"/>
            </a:xfrm>
            <a:custGeom>
              <a:avLst/>
              <a:gdLst>
                <a:gd name="connsiteX0" fmla="*/ 3247615 w 3574149"/>
                <a:gd name="connsiteY0" fmla="*/ 141768 h 793898"/>
                <a:gd name="connsiteX1" fmla="*/ 3247615 w 3574149"/>
                <a:gd name="connsiteY1" fmla="*/ 141768 h 793898"/>
                <a:gd name="connsiteX2" fmla="*/ 3042052 w 3574149"/>
                <a:gd name="connsiteY2" fmla="*/ 134679 h 793898"/>
                <a:gd name="connsiteX3" fmla="*/ 2956991 w 3574149"/>
                <a:gd name="connsiteY3" fmla="*/ 127591 h 793898"/>
                <a:gd name="connsiteX4" fmla="*/ 2659280 w 3574149"/>
                <a:gd name="connsiteY4" fmla="*/ 113414 h 793898"/>
                <a:gd name="connsiteX5" fmla="*/ 2482070 w 3574149"/>
                <a:gd name="connsiteY5" fmla="*/ 99237 h 793898"/>
                <a:gd name="connsiteX6" fmla="*/ 2148917 w 3574149"/>
                <a:gd name="connsiteY6" fmla="*/ 85061 h 793898"/>
                <a:gd name="connsiteX7" fmla="*/ 1985884 w 3574149"/>
                <a:gd name="connsiteY7" fmla="*/ 70884 h 793898"/>
                <a:gd name="connsiteX8" fmla="*/ 1907912 w 3574149"/>
                <a:gd name="connsiteY8" fmla="*/ 63796 h 793898"/>
                <a:gd name="connsiteX9" fmla="*/ 1681084 w 3574149"/>
                <a:gd name="connsiteY9" fmla="*/ 49619 h 793898"/>
                <a:gd name="connsiteX10" fmla="*/ 1525140 w 3574149"/>
                <a:gd name="connsiteY10" fmla="*/ 42530 h 793898"/>
                <a:gd name="connsiteX11" fmla="*/ 1128191 w 3574149"/>
                <a:gd name="connsiteY11" fmla="*/ 14177 h 793898"/>
                <a:gd name="connsiteX12" fmla="*/ 809215 w 3574149"/>
                <a:gd name="connsiteY12" fmla="*/ 7089 h 793898"/>
                <a:gd name="connsiteX13" fmla="*/ 596563 w 3574149"/>
                <a:gd name="connsiteY13" fmla="*/ 0 h 793898"/>
                <a:gd name="connsiteX14" fmla="*/ 419354 w 3574149"/>
                <a:gd name="connsiteY14" fmla="*/ 14177 h 793898"/>
                <a:gd name="connsiteX15" fmla="*/ 383912 w 3574149"/>
                <a:gd name="connsiteY15" fmla="*/ 21265 h 793898"/>
                <a:gd name="connsiteX16" fmla="*/ 327205 w 3574149"/>
                <a:gd name="connsiteY16" fmla="*/ 28354 h 793898"/>
                <a:gd name="connsiteX17" fmla="*/ 235056 w 3574149"/>
                <a:gd name="connsiteY17" fmla="*/ 49619 h 793898"/>
                <a:gd name="connsiteX18" fmla="*/ 185438 w 3574149"/>
                <a:gd name="connsiteY18" fmla="*/ 63796 h 793898"/>
                <a:gd name="connsiteX19" fmla="*/ 164173 w 3574149"/>
                <a:gd name="connsiteY19" fmla="*/ 77972 h 793898"/>
                <a:gd name="connsiteX20" fmla="*/ 142908 w 3574149"/>
                <a:gd name="connsiteY20" fmla="*/ 85061 h 793898"/>
                <a:gd name="connsiteX21" fmla="*/ 121642 w 3574149"/>
                <a:gd name="connsiteY21" fmla="*/ 99237 h 793898"/>
                <a:gd name="connsiteX22" fmla="*/ 72024 w 3574149"/>
                <a:gd name="connsiteY22" fmla="*/ 134679 h 793898"/>
                <a:gd name="connsiteX23" fmla="*/ 29494 w 3574149"/>
                <a:gd name="connsiteY23" fmla="*/ 198475 h 793898"/>
                <a:gd name="connsiteX24" fmla="*/ 15317 w 3574149"/>
                <a:gd name="connsiteY24" fmla="*/ 219740 h 793898"/>
                <a:gd name="connsiteX25" fmla="*/ 8228 w 3574149"/>
                <a:gd name="connsiteY25" fmla="*/ 241005 h 793898"/>
                <a:gd name="connsiteX26" fmla="*/ 8228 w 3574149"/>
                <a:gd name="connsiteY26" fmla="*/ 396949 h 793898"/>
                <a:gd name="connsiteX27" fmla="*/ 15317 w 3574149"/>
                <a:gd name="connsiteY27" fmla="*/ 418214 h 793898"/>
                <a:gd name="connsiteX28" fmla="*/ 100377 w 3574149"/>
                <a:gd name="connsiteY28" fmla="*/ 496186 h 793898"/>
                <a:gd name="connsiteX29" fmla="*/ 121642 w 3574149"/>
                <a:gd name="connsiteY29" fmla="*/ 510363 h 793898"/>
                <a:gd name="connsiteX30" fmla="*/ 192526 w 3574149"/>
                <a:gd name="connsiteY30" fmla="*/ 559982 h 793898"/>
                <a:gd name="connsiteX31" fmla="*/ 213791 w 3574149"/>
                <a:gd name="connsiteY31" fmla="*/ 567070 h 793898"/>
                <a:gd name="connsiteX32" fmla="*/ 249233 w 3574149"/>
                <a:gd name="connsiteY32" fmla="*/ 581247 h 793898"/>
                <a:gd name="connsiteX33" fmla="*/ 277587 w 3574149"/>
                <a:gd name="connsiteY33" fmla="*/ 595424 h 793898"/>
                <a:gd name="connsiteX34" fmla="*/ 334294 w 3574149"/>
                <a:gd name="connsiteY34" fmla="*/ 609600 h 793898"/>
                <a:gd name="connsiteX35" fmla="*/ 383912 w 3574149"/>
                <a:gd name="connsiteY35" fmla="*/ 623777 h 793898"/>
                <a:gd name="connsiteX36" fmla="*/ 433531 w 3574149"/>
                <a:gd name="connsiteY36" fmla="*/ 637954 h 793898"/>
                <a:gd name="connsiteX37" fmla="*/ 546945 w 3574149"/>
                <a:gd name="connsiteY37" fmla="*/ 652130 h 793898"/>
                <a:gd name="connsiteX38" fmla="*/ 617828 w 3574149"/>
                <a:gd name="connsiteY38" fmla="*/ 666307 h 793898"/>
                <a:gd name="connsiteX39" fmla="*/ 653270 w 3574149"/>
                <a:gd name="connsiteY39" fmla="*/ 673396 h 793898"/>
                <a:gd name="connsiteX40" fmla="*/ 674535 w 3574149"/>
                <a:gd name="connsiteY40" fmla="*/ 680484 h 793898"/>
                <a:gd name="connsiteX41" fmla="*/ 780861 w 3574149"/>
                <a:gd name="connsiteY41" fmla="*/ 694661 h 793898"/>
                <a:gd name="connsiteX42" fmla="*/ 1014777 w 3574149"/>
                <a:gd name="connsiteY42" fmla="*/ 715926 h 793898"/>
                <a:gd name="connsiteX43" fmla="*/ 1227428 w 3574149"/>
                <a:gd name="connsiteY43" fmla="*/ 730103 h 793898"/>
                <a:gd name="connsiteX44" fmla="*/ 1326666 w 3574149"/>
                <a:gd name="connsiteY44" fmla="*/ 737191 h 793898"/>
                <a:gd name="connsiteX45" fmla="*/ 1638554 w 3574149"/>
                <a:gd name="connsiteY45" fmla="*/ 744279 h 793898"/>
                <a:gd name="connsiteX46" fmla="*/ 1851205 w 3574149"/>
                <a:gd name="connsiteY46" fmla="*/ 751368 h 793898"/>
                <a:gd name="connsiteX47" fmla="*/ 1922089 w 3574149"/>
                <a:gd name="connsiteY47" fmla="*/ 758456 h 793898"/>
                <a:gd name="connsiteX48" fmla="*/ 2007149 w 3574149"/>
                <a:gd name="connsiteY48" fmla="*/ 765544 h 793898"/>
                <a:gd name="connsiteX49" fmla="*/ 2070945 w 3574149"/>
                <a:gd name="connsiteY49" fmla="*/ 772633 h 793898"/>
                <a:gd name="connsiteX50" fmla="*/ 2120563 w 3574149"/>
                <a:gd name="connsiteY50" fmla="*/ 779721 h 793898"/>
                <a:gd name="connsiteX51" fmla="*/ 2368656 w 3574149"/>
                <a:gd name="connsiteY51" fmla="*/ 793898 h 793898"/>
                <a:gd name="connsiteX52" fmla="*/ 2786870 w 3574149"/>
                <a:gd name="connsiteY52" fmla="*/ 779721 h 793898"/>
                <a:gd name="connsiteX53" fmla="*/ 2921549 w 3574149"/>
                <a:gd name="connsiteY53" fmla="*/ 772633 h 793898"/>
                <a:gd name="connsiteX54" fmla="*/ 3084582 w 3574149"/>
                <a:gd name="connsiteY54" fmla="*/ 758456 h 793898"/>
                <a:gd name="connsiteX55" fmla="*/ 3219261 w 3574149"/>
                <a:gd name="connsiteY55" fmla="*/ 737191 h 793898"/>
                <a:gd name="connsiteX56" fmla="*/ 3268880 w 3574149"/>
                <a:gd name="connsiteY56" fmla="*/ 730103 h 793898"/>
                <a:gd name="connsiteX57" fmla="*/ 3311410 w 3574149"/>
                <a:gd name="connsiteY57" fmla="*/ 715926 h 793898"/>
                <a:gd name="connsiteX58" fmla="*/ 3375205 w 3574149"/>
                <a:gd name="connsiteY58" fmla="*/ 701749 h 793898"/>
                <a:gd name="connsiteX59" fmla="*/ 3467354 w 3574149"/>
                <a:gd name="connsiteY59" fmla="*/ 659219 h 793898"/>
                <a:gd name="connsiteX60" fmla="*/ 3509884 w 3574149"/>
                <a:gd name="connsiteY60" fmla="*/ 630865 h 793898"/>
                <a:gd name="connsiteX61" fmla="*/ 3552415 w 3574149"/>
                <a:gd name="connsiteY61" fmla="*/ 602512 h 793898"/>
                <a:gd name="connsiteX62" fmla="*/ 3559503 w 3574149"/>
                <a:gd name="connsiteY62" fmla="*/ 581247 h 793898"/>
                <a:gd name="connsiteX63" fmla="*/ 3573680 w 3574149"/>
                <a:gd name="connsiteY63" fmla="*/ 559982 h 793898"/>
                <a:gd name="connsiteX64" fmla="*/ 3566591 w 3574149"/>
                <a:gd name="connsiteY64" fmla="*/ 411126 h 793898"/>
                <a:gd name="connsiteX65" fmla="*/ 3559503 w 3574149"/>
                <a:gd name="connsiteY65" fmla="*/ 382772 h 793898"/>
                <a:gd name="connsiteX66" fmla="*/ 3545326 w 3574149"/>
                <a:gd name="connsiteY66" fmla="*/ 361507 h 793898"/>
                <a:gd name="connsiteX67" fmla="*/ 3538238 w 3574149"/>
                <a:gd name="connsiteY67" fmla="*/ 340242 h 793898"/>
                <a:gd name="connsiteX68" fmla="*/ 3474442 w 3574149"/>
                <a:gd name="connsiteY68" fmla="*/ 290624 h 793898"/>
                <a:gd name="connsiteX69" fmla="*/ 3453177 w 3574149"/>
                <a:gd name="connsiteY69" fmla="*/ 276447 h 793898"/>
                <a:gd name="connsiteX70" fmla="*/ 3431912 w 3574149"/>
                <a:gd name="connsiteY70" fmla="*/ 262270 h 793898"/>
                <a:gd name="connsiteX71" fmla="*/ 3346852 w 3574149"/>
                <a:gd name="connsiteY71" fmla="*/ 219740 h 793898"/>
                <a:gd name="connsiteX72" fmla="*/ 3325587 w 3574149"/>
                <a:gd name="connsiteY72" fmla="*/ 205563 h 793898"/>
                <a:gd name="connsiteX73" fmla="*/ 3261791 w 3574149"/>
                <a:gd name="connsiteY73" fmla="*/ 177210 h 793898"/>
                <a:gd name="connsiteX74" fmla="*/ 3247615 w 3574149"/>
                <a:gd name="connsiteY74" fmla="*/ 141768 h 7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574149" h="793898">
                  <a:moveTo>
                    <a:pt x="3247615" y="141768"/>
                  </a:moveTo>
                  <a:lnTo>
                    <a:pt x="3247615" y="141768"/>
                  </a:lnTo>
                  <a:lnTo>
                    <a:pt x="3042052" y="134679"/>
                  </a:lnTo>
                  <a:cubicBezTo>
                    <a:pt x="3013634" y="133293"/>
                    <a:pt x="2985376" y="129548"/>
                    <a:pt x="2956991" y="127591"/>
                  </a:cubicBezTo>
                  <a:cubicBezTo>
                    <a:pt x="2840341" y="119547"/>
                    <a:pt x="2784327" y="118416"/>
                    <a:pt x="2659280" y="113414"/>
                  </a:cubicBezTo>
                  <a:cubicBezTo>
                    <a:pt x="2602518" y="108254"/>
                    <a:pt x="2538418" y="101920"/>
                    <a:pt x="2482070" y="99237"/>
                  </a:cubicBezTo>
                  <a:cubicBezTo>
                    <a:pt x="2350406" y="92967"/>
                    <a:pt x="2273827" y="93983"/>
                    <a:pt x="2148917" y="85061"/>
                  </a:cubicBezTo>
                  <a:cubicBezTo>
                    <a:pt x="2094506" y="81175"/>
                    <a:pt x="2040222" y="75679"/>
                    <a:pt x="1985884" y="70884"/>
                  </a:cubicBezTo>
                  <a:lnTo>
                    <a:pt x="1907912" y="63796"/>
                  </a:lnTo>
                  <a:cubicBezTo>
                    <a:pt x="1808959" y="44004"/>
                    <a:pt x="1889342" y="58120"/>
                    <a:pt x="1681084" y="49619"/>
                  </a:cubicBezTo>
                  <a:lnTo>
                    <a:pt x="1525140" y="42530"/>
                  </a:lnTo>
                  <a:cubicBezTo>
                    <a:pt x="1393221" y="29339"/>
                    <a:pt x="1260770" y="18256"/>
                    <a:pt x="1128191" y="14177"/>
                  </a:cubicBezTo>
                  <a:lnTo>
                    <a:pt x="809215" y="7089"/>
                  </a:lnTo>
                  <a:lnTo>
                    <a:pt x="596563" y="0"/>
                  </a:lnTo>
                  <a:cubicBezTo>
                    <a:pt x="561070" y="2535"/>
                    <a:pt x="459704" y="9134"/>
                    <a:pt x="419354" y="14177"/>
                  </a:cubicBezTo>
                  <a:cubicBezTo>
                    <a:pt x="407399" y="15671"/>
                    <a:pt x="395820" y="19433"/>
                    <a:pt x="383912" y="21265"/>
                  </a:cubicBezTo>
                  <a:cubicBezTo>
                    <a:pt x="365084" y="24162"/>
                    <a:pt x="345995" y="25222"/>
                    <a:pt x="327205" y="28354"/>
                  </a:cubicBezTo>
                  <a:cubicBezTo>
                    <a:pt x="213944" y="47231"/>
                    <a:pt x="290049" y="33906"/>
                    <a:pt x="235056" y="49619"/>
                  </a:cubicBezTo>
                  <a:cubicBezTo>
                    <a:pt x="224449" y="52650"/>
                    <a:pt x="196774" y="58128"/>
                    <a:pt x="185438" y="63796"/>
                  </a:cubicBezTo>
                  <a:cubicBezTo>
                    <a:pt x="177818" y="67606"/>
                    <a:pt x="171793" y="74162"/>
                    <a:pt x="164173" y="77972"/>
                  </a:cubicBezTo>
                  <a:cubicBezTo>
                    <a:pt x="157490" y="81314"/>
                    <a:pt x="149591" y="81720"/>
                    <a:pt x="142908" y="85061"/>
                  </a:cubicBezTo>
                  <a:cubicBezTo>
                    <a:pt x="135288" y="88871"/>
                    <a:pt x="128574" y="94285"/>
                    <a:pt x="121642" y="99237"/>
                  </a:cubicBezTo>
                  <a:cubicBezTo>
                    <a:pt x="60079" y="143210"/>
                    <a:pt x="122152" y="101262"/>
                    <a:pt x="72024" y="134679"/>
                  </a:cubicBezTo>
                  <a:lnTo>
                    <a:pt x="29494" y="198475"/>
                  </a:lnTo>
                  <a:cubicBezTo>
                    <a:pt x="24768" y="205563"/>
                    <a:pt x="18011" y="211658"/>
                    <a:pt x="15317" y="219740"/>
                  </a:cubicBezTo>
                  <a:lnTo>
                    <a:pt x="8228" y="241005"/>
                  </a:lnTo>
                  <a:cubicBezTo>
                    <a:pt x="-2437" y="315662"/>
                    <a:pt x="-3046" y="295481"/>
                    <a:pt x="8228" y="396949"/>
                  </a:cubicBezTo>
                  <a:cubicBezTo>
                    <a:pt x="9053" y="404375"/>
                    <a:pt x="10649" y="412379"/>
                    <a:pt x="15317" y="418214"/>
                  </a:cubicBezTo>
                  <a:cubicBezTo>
                    <a:pt x="37176" y="445538"/>
                    <a:pt x="71544" y="474562"/>
                    <a:pt x="100377" y="496186"/>
                  </a:cubicBezTo>
                  <a:cubicBezTo>
                    <a:pt x="107192" y="501297"/>
                    <a:pt x="114827" y="505251"/>
                    <a:pt x="121642" y="510363"/>
                  </a:cubicBezTo>
                  <a:cubicBezTo>
                    <a:pt x="155816" y="535994"/>
                    <a:pt x="155062" y="541251"/>
                    <a:pt x="192526" y="559982"/>
                  </a:cubicBezTo>
                  <a:cubicBezTo>
                    <a:pt x="199209" y="563323"/>
                    <a:pt x="206795" y="564447"/>
                    <a:pt x="213791" y="567070"/>
                  </a:cubicBezTo>
                  <a:cubicBezTo>
                    <a:pt x="225705" y="571538"/>
                    <a:pt x="237606" y="576079"/>
                    <a:pt x="249233" y="581247"/>
                  </a:cubicBezTo>
                  <a:cubicBezTo>
                    <a:pt x="258889" y="585539"/>
                    <a:pt x="267562" y="592083"/>
                    <a:pt x="277587" y="595424"/>
                  </a:cubicBezTo>
                  <a:cubicBezTo>
                    <a:pt x="296071" y="601585"/>
                    <a:pt x="315810" y="603438"/>
                    <a:pt x="334294" y="609600"/>
                  </a:cubicBezTo>
                  <a:cubicBezTo>
                    <a:pt x="385260" y="626590"/>
                    <a:pt x="321635" y="605984"/>
                    <a:pt x="383912" y="623777"/>
                  </a:cubicBezTo>
                  <a:cubicBezTo>
                    <a:pt x="410477" y="631367"/>
                    <a:pt x="403068" y="632415"/>
                    <a:pt x="433531" y="637954"/>
                  </a:cubicBezTo>
                  <a:cubicBezTo>
                    <a:pt x="476212" y="645714"/>
                    <a:pt x="502554" y="646211"/>
                    <a:pt x="546945" y="652130"/>
                  </a:cubicBezTo>
                  <a:cubicBezTo>
                    <a:pt x="599014" y="659073"/>
                    <a:pt x="575579" y="656918"/>
                    <a:pt x="617828" y="666307"/>
                  </a:cubicBezTo>
                  <a:cubicBezTo>
                    <a:pt x="629589" y="668921"/>
                    <a:pt x="641582" y="670474"/>
                    <a:pt x="653270" y="673396"/>
                  </a:cubicBezTo>
                  <a:cubicBezTo>
                    <a:pt x="660519" y="675208"/>
                    <a:pt x="667208" y="679019"/>
                    <a:pt x="674535" y="680484"/>
                  </a:cubicBezTo>
                  <a:cubicBezTo>
                    <a:pt x="688126" y="683202"/>
                    <a:pt x="770155" y="693554"/>
                    <a:pt x="780861" y="694661"/>
                  </a:cubicBezTo>
                  <a:cubicBezTo>
                    <a:pt x="846062" y="701406"/>
                    <a:pt x="943966" y="710479"/>
                    <a:pt x="1014777" y="715926"/>
                  </a:cubicBezTo>
                  <a:cubicBezTo>
                    <a:pt x="1130371" y="724818"/>
                    <a:pt x="1105388" y="721967"/>
                    <a:pt x="1227428" y="730103"/>
                  </a:cubicBezTo>
                  <a:cubicBezTo>
                    <a:pt x="1260518" y="732309"/>
                    <a:pt x="1293522" y="736048"/>
                    <a:pt x="1326666" y="737191"/>
                  </a:cubicBezTo>
                  <a:cubicBezTo>
                    <a:pt x="1430594" y="740775"/>
                    <a:pt x="1534602" y="741469"/>
                    <a:pt x="1638554" y="744279"/>
                  </a:cubicBezTo>
                  <a:lnTo>
                    <a:pt x="1851205" y="751368"/>
                  </a:lnTo>
                  <a:lnTo>
                    <a:pt x="1922089" y="758456"/>
                  </a:lnTo>
                  <a:lnTo>
                    <a:pt x="2007149" y="765544"/>
                  </a:lnTo>
                  <a:cubicBezTo>
                    <a:pt x="2028449" y="767573"/>
                    <a:pt x="2049714" y="769979"/>
                    <a:pt x="2070945" y="772633"/>
                  </a:cubicBezTo>
                  <a:cubicBezTo>
                    <a:pt x="2087523" y="774705"/>
                    <a:pt x="2103939" y="778059"/>
                    <a:pt x="2120563" y="779721"/>
                  </a:cubicBezTo>
                  <a:cubicBezTo>
                    <a:pt x="2203675" y="788032"/>
                    <a:pt x="2284833" y="790088"/>
                    <a:pt x="2368656" y="793898"/>
                  </a:cubicBezTo>
                  <a:lnTo>
                    <a:pt x="2786870" y="779721"/>
                  </a:lnTo>
                  <a:lnTo>
                    <a:pt x="2921549" y="772633"/>
                  </a:lnTo>
                  <a:cubicBezTo>
                    <a:pt x="2975960" y="768747"/>
                    <a:pt x="3084582" y="758456"/>
                    <a:pt x="3084582" y="758456"/>
                  </a:cubicBezTo>
                  <a:cubicBezTo>
                    <a:pt x="3152787" y="744816"/>
                    <a:pt x="3108105" y="753070"/>
                    <a:pt x="3219261" y="737191"/>
                  </a:cubicBezTo>
                  <a:lnTo>
                    <a:pt x="3268880" y="730103"/>
                  </a:lnTo>
                  <a:cubicBezTo>
                    <a:pt x="3283057" y="725377"/>
                    <a:pt x="3296913" y="719551"/>
                    <a:pt x="3311410" y="715926"/>
                  </a:cubicBezTo>
                  <a:cubicBezTo>
                    <a:pt x="3351451" y="705915"/>
                    <a:pt x="3330210" y="710747"/>
                    <a:pt x="3375205" y="701749"/>
                  </a:cubicBezTo>
                  <a:cubicBezTo>
                    <a:pt x="3443293" y="667706"/>
                    <a:pt x="3412290" y="681245"/>
                    <a:pt x="3467354" y="659219"/>
                  </a:cubicBezTo>
                  <a:cubicBezTo>
                    <a:pt x="3514543" y="612030"/>
                    <a:pt x="3463724" y="656509"/>
                    <a:pt x="3509884" y="630865"/>
                  </a:cubicBezTo>
                  <a:cubicBezTo>
                    <a:pt x="3524778" y="622590"/>
                    <a:pt x="3552415" y="602512"/>
                    <a:pt x="3552415" y="602512"/>
                  </a:cubicBezTo>
                  <a:cubicBezTo>
                    <a:pt x="3554778" y="595424"/>
                    <a:pt x="3556162" y="587930"/>
                    <a:pt x="3559503" y="581247"/>
                  </a:cubicBezTo>
                  <a:cubicBezTo>
                    <a:pt x="3563313" y="573627"/>
                    <a:pt x="3573325" y="568494"/>
                    <a:pt x="3573680" y="559982"/>
                  </a:cubicBezTo>
                  <a:cubicBezTo>
                    <a:pt x="3575748" y="510350"/>
                    <a:pt x="3570552" y="460643"/>
                    <a:pt x="3566591" y="411126"/>
                  </a:cubicBezTo>
                  <a:cubicBezTo>
                    <a:pt x="3565814" y="401415"/>
                    <a:pt x="3563341" y="391726"/>
                    <a:pt x="3559503" y="382772"/>
                  </a:cubicBezTo>
                  <a:cubicBezTo>
                    <a:pt x="3556147" y="374942"/>
                    <a:pt x="3550052" y="368595"/>
                    <a:pt x="3545326" y="361507"/>
                  </a:cubicBezTo>
                  <a:cubicBezTo>
                    <a:pt x="3542963" y="354419"/>
                    <a:pt x="3542383" y="346459"/>
                    <a:pt x="3538238" y="340242"/>
                  </a:cubicBezTo>
                  <a:cubicBezTo>
                    <a:pt x="3524912" y="320253"/>
                    <a:pt x="3491341" y="301890"/>
                    <a:pt x="3474442" y="290624"/>
                  </a:cubicBezTo>
                  <a:lnTo>
                    <a:pt x="3453177" y="276447"/>
                  </a:lnTo>
                  <a:cubicBezTo>
                    <a:pt x="3446089" y="271721"/>
                    <a:pt x="3439994" y="264964"/>
                    <a:pt x="3431912" y="262270"/>
                  </a:cubicBezTo>
                  <a:cubicBezTo>
                    <a:pt x="3373219" y="242705"/>
                    <a:pt x="3401815" y="256382"/>
                    <a:pt x="3346852" y="219740"/>
                  </a:cubicBezTo>
                  <a:lnTo>
                    <a:pt x="3325587" y="205563"/>
                  </a:lnTo>
                  <a:cubicBezTo>
                    <a:pt x="3306315" y="192715"/>
                    <a:pt x="3287097" y="177210"/>
                    <a:pt x="3261791" y="177210"/>
                  </a:cubicBezTo>
                  <a:lnTo>
                    <a:pt x="3247615" y="141768"/>
                  </a:lnTo>
                  <a:close/>
                </a:path>
              </a:pathLst>
            </a:custGeom>
            <a:solidFill>
              <a:srgbClr val="BC4F0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C51A5AA8-25A3-2744-818A-BD01A163FBCD}"/>
                </a:ext>
              </a:extLst>
            </p:cNvPr>
            <p:cNvSpPr/>
            <p:nvPr/>
          </p:nvSpPr>
          <p:spPr>
            <a:xfrm>
              <a:off x="2601433" y="4316819"/>
              <a:ext cx="886046" cy="1226288"/>
            </a:xfrm>
            <a:custGeom>
              <a:avLst/>
              <a:gdLst>
                <a:gd name="connsiteX0" fmla="*/ 0 w 886046"/>
                <a:gd name="connsiteY0" fmla="*/ 0 h 1226288"/>
                <a:gd name="connsiteX1" fmla="*/ 0 w 886046"/>
                <a:gd name="connsiteY1" fmla="*/ 0 h 1226288"/>
                <a:gd name="connsiteX2" fmla="*/ 56707 w 886046"/>
                <a:gd name="connsiteY2" fmla="*/ 77972 h 1226288"/>
                <a:gd name="connsiteX3" fmla="*/ 77972 w 886046"/>
                <a:gd name="connsiteY3" fmla="*/ 99237 h 1226288"/>
                <a:gd name="connsiteX4" fmla="*/ 106325 w 886046"/>
                <a:gd name="connsiteY4" fmla="*/ 148855 h 1226288"/>
                <a:gd name="connsiteX5" fmla="*/ 148855 w 886046"/>
                <a:gd name="connsiteY5" fmla="*/ 205562 h 1226288"/>
                <a:gd name="connsiteX6" fmla="*/ 184297 w 886046"/>
                <a:gd name="connsiteY6" fmla="*/ 283534 h 1226288"/>
                <a:gd name="connsiteX7" fmla="*/ 205562 w 886046"/>
                <a:gd name="connsiteY7" fmla="*/ 311888 h 1226288"/>
                <a:gd name="connsiteX8" fmla="*/ 226827 w 886046"/>
                <a:gd name="connsiteY8" fmla="*/ 347330 h 1226288"/>
                <a:gd name="connsiteX9" fmla="*/ 241004 w 886046"/>
                <a:gd name="connsiteY9" fmla="*/ 368595 h 1226288"/>
                <a:gd name="connsiteX10" fmla="*/ 311888 w 886046"/>
                <a:gd name="connsiteY10" fmla="*/ 453655 h 1226288"/>
                <a:gd name="connsiteX11" fmla="*/ 333153 w 886046"/>
                <a:gd name="connsiteY11" fmla="*/ 467832 h 1226288"/>
                <a:gd name="connsiteX12" fmla="*/ 411125 w 886046"/>
                <a:gd name="connsiteY12" fmla="*/ 517451 h 1226288"/>
                <a:gd name="connsiteX13" fmla="*/ 432390 w 886046"/>
                <a:gd name="connsiteY13" fmla="*/ 531628 h 1226288"/>
                <a:gd name="connsiteX14" fmla="*/ 474920 w 886046"/>
                <a:gd name="connsiteY14" fmla="*/ 545804 h 1226288"/>
                <a:gd name="connsiteX15" fmla="*/ 496186 w 886046"/>
                <a:gd name="connsiteY15" fmla="*/ 559981 h 1226288"/>
                <a:gd name="connsiteX16" fmla="*/ 524539 w 886046"/>
                <a:gd name="connsiteY16" fmla="*/ 602511 h 1226288"/>
                <a:gd name="connsiteX17" fmla="*/ 559981 w 886046"/>
                <a:gd name="connsiteY17" fmla="*/ 659218 h 1226288"/>
                <a:gd name="connsiteX18" fmla="*/ 581246 w 886046"/>
                <a:gd name="connsiteY18" fmla="*/ 723014 h 1226288"/>
                <a:gd name="connsiteX19" fmla="*/ 588334 w 886046"/>
                <a:gd name="connsiteY19" fmla="*/ 744279 h 1226288"/>
                <a:gd name="connsiteX20" fmla="*/ 602511 w 886046"/>
                <a:gd name="connsiteY20" fmla="*/ 765544 h 1226288"/>
                <a:gd name="connsiteX21" fmla="*/ 616688 w 886046"/>
                <a:gd name="connsiteY21" fmla="*/ 793897 h 1226288"/>
                <a:gd name="connsiteX22" fmla="*/ 637953 w 886046"/>
                <a:gd name="connsiteY22" fmla="*/ 815162 h 1226288"/>
                <a:gd name="connsiteX23" fmla="*/ 666307 w 886046"/>
                <a:gd name="connsiteY23" fmla="*/ 857693 h 1226288"/>
                <a:gd name="connsiteX24" fmla="*/ 680483 w 886046"/>
                <a:gd name="connsiteY24" fmla="*/ 878958 h 1226288"/>
                <a:gd name="connsiteX25" fmla="*/ 751367 w 886046"/>
                <a:gd name="connsiteY25" fmla="*/ 964018 h 1226288"/>
                <a:gd name="connsiteX26" fmla="*/ 758455 w 886046"/>
                <a:gd name="connsiteY26" fmla="*/ 985283 h 1226288"/>
                <a:gd name="connsiteX27" fmla="*/ 772632 w 886046"/>
                <a:gd name="connsiteY27" fmla="*/ 1049079 h 1226288"/>
                <a:gd name="connsiteX28" fmla="*/ 793897 w 886046"/>
                <a:gd name="connsiteY28" fmla="*/ 1098697 h 1226288"/>
                <a:gd name="connsiteX29" fmla="*/ 822251 w 886046"/>
                <a:gd name="connsiteY29" fmla="*/ 1162493 h 1226288"/>
                <a:gd name="connsiteX30" fmla="*/ 843516 w 886046"/>
                <a:gd name="connsiteY30" fmla="*/ 1205023 h 1226288"/>
                <a:gd name="connsiteX31" fmla="*/ 864781 w 886046"/>
                <a:gd name="connsiteY31" fmla="*/ 1219200 h 1226288"/>
                <a:gd name="connsiteX32" fmla="*/ 886046 w 886046"/>
                <a:gd name="connsiteY32" fmla="*/ 1226288 h 1226288"/>
                <a:gd name="connsiteX33" fmla="*/ 886046 w 886046"/>
                <a:gd name="connsiteY33" fmla="*/ 1226288 h 122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6046" h="1226288">
                  <a:moveTo>
                    <a:pt x="0" y="0"/>
                  </a:moveTo>
                  <a:lnTo>
                    <a:pt x="0" y="0"/>
                  </a:lnTo>
                  <a:cubicBezTo>
                    <a:pt x="18902" y="25991"/>
                    <a:pt x="33982" y="55247"/>
                    <a:pt x="56707" y="77972"/>
                  </a:cubicBezTo>
                  <a:cubicBezTo>
                    <a:pt x="63795" y="85060"/>
                    <a:pt x="71555" y="91536"/>
                    <a:pt x="77972" y="99237"/>
                  </a:cubicBezTo>
                  <a:cubicBezTo>
                    <a:pt x="102135" y="128233"/>
                    <a:pt x="83220" y="114198"/>
                    <a:pt x="106325" y="148855"/>
                  </a:cubicBezTo>
                  <a:cubicBezTo>
                    <a:pt x="119431" y="168515"/>
                    <a:pt x="148855" y="205562"/>
                    <a:pt x="148855" y="205562"/>
                  </a:cubicBezTo>
                  <a:cubicBezTo>
                    <a:pt x="158144" y="233429"/>
                    <a:pt x="165281" y="258179"/>
                    <a:pt x="184297" y="283534"/>
                  </a:cubicBezTo>
                  <a:cubicBezTo>
                    <a:pt x="191385" y="292985"/>
                    <a:pt x="199009" y="302058"/>
                    <a:pt x="205562" y="311888"/>
                  </a:cubicBezTo>
                  <a:cubicBezTo>
                    <a:pt x="213204" y="323351"/>
                    <a:pt x="219525" y="335647"/>
                    <a:pt x="226827" y="347330"/>
                  </a:cubicBezTo>
                  <a:cubicBezTo>
                    <a:pt x="231342" y="354554"/>
                    <a:pt x="235993" y="361705"/>
                    <a:pt x="241004" y="368595"/>
                  </a:cubicBezTo>
                  <a:cubicBezTo>
                    <a:pt x="265517" y="402300"/>
                    <a:pt x="281555" y="427656"/>
                    <a:pt x="311888" y="453655"/>
                  </a:cubicBezTo>
                  <a:cubicBezTo>
                    <a:pt x="318356" y="459199"/>
                    <a:pt x="325929" y="463317"/>
                    <a:pt x="333153" y="467832"/>
                  </a:cubicBezTo>
                  <a:cubicBezTo>
                    <a:pt x="413236" y="517884"/>
                    <a:pt x="319992" y="456694"/>
                    <a:pt x="411125" y="517451"/>
                  </a:cubicBezTo>
                  <a:cubicBezTo>
                    <a:pt x="418213" y="522177"/>
                    <a:pt x="424308" y="528934"/>
                    <a:pt x="432390" y="531628"/>
                  </a:cubicBezTo>
                  <a:lnTo>
                    <a:pt x="474920" y="545804"/>
                  </a:lnTo>
                  <a:cubicBezTo>
                    <a:pt x="482009" y="550530"/>
                    <a:pt x="490576" y="553569"/>
                    <a:pt x="496186" y="559981"/>
                  </a:cubicBezTo>
                  <a:cubicBezTo>
                    <a:pt x="507406" y="572803"/>
                    <a:pt x="524539" y="602511"/>
                    <a:pt x="524539" y="602511"/>
                  </a:cubicBezTo>
                  <a:cubicBezTo>
                    <a:pt x="541410" y="653123"/>
                    <a:pt x="526282" y="636752"/>
                    <a:pt x="559981" y="659218"/>
                  </a:cubicBezTo>
                  <a:lnTo>
                    <a:pt x="581246" y="723014"/>
                  </a:lnTo>
                  <a:cubicBezTo>
                    <a:pt x="583609" y="730102"/>
                    <a:pt x="584189" y="738062"/>
                    <a:pt x="588334" y="744279"/>
                  </a:cubicBezTo>
                  <a:cubicBezTo>
                    <a:pt x="593060" y="751367"/>
                    <a:pt x="598284" y="758147"/>
                    <a:pt x="602511" y="765544"/>
                  </a:cubicBezTo>
                  <a:cubicBezTo>
                    <a:pt x="607754" y="774718"/>
                    <a:pt x="610546" y="785299"/>
                    <a:pt x="616688" y="793897"/>
                  </a:cubicBezTo>
                  <a:cubicBezTo>
                    <a:pt x="622515" y="802054"/>
                    <a:pt x="631799" y="807249"/>
                    <a:pt x="637953" y="815162"/>
                  </a:cubicBezTo>
                  <a:cubicBezTo>
                    <a:pt x="648414" y="828611"/>
                    <a:pt x="656856" y="843516"/>
                    <a:pt x="666307" y="857693"/>
                  </a:cubicBezTo>
                  <a:cubicBezTo>
                    <a:pt x="671032" y="864781"/>
                    <a:pt x="675253" y="872234"/>
                    <a:pt x="680483" y="878958"/>
                  </a:cubicBezTo>
                  <a:cubicBezTo>
                    <a:pt x="736256" y="950666"/>
                    <a:pt x="711053" y="923704"/>
                    <a:pt x="751367" y="964018"/>
                  </a:cubicBezTo>
                  <a:cubicBezTo>
                    <a:pt x="753730" y="971106"/>
                    <a:pt x="756643" y="978034"/>
                    <a:pt x="758455" y="985283"/>
                  </a:cubicBezTo>
                  <a:cubicBezTo>
                    <a:pt x="773070" y="1043743"/>
                    <a:pt x="758081" y="998149"/>
                    <a:pt x="772632" y="1049079"/>
                  </a:cubicBezTo>
                  <a:cubicBezTo>
                    <a:pt x="784040" y="1089009"/>
                    <a:pt x="774995" y="1051442"/>
                    <a:pt x="793897" y="1098697"/>
                  </a:cubicBezTo>
                  <a:cubicBezTo>
                    <a:pt x="819204" y="1161964"/>
                    <a:pt x="794975" y="1121580"/>
                    <a:pt x="822251" y="1162493"/>
                  </a:cubicBezTo>
                  <a:cubicBezTo>
                    <a:pt x="828016" y="1179789"/>
                    <a:pt x="829774" y="1191281"/>
                    <a:pt x="843516" y="1205023"/>
                  </a:cubicBezTo>
                  <a:cubicBezTo>
                    <a:pt x="849540" y="1211047"/>
                    <a:pt x="857161" y="1215390"/>
                    <a:pt x="864781" y="1219200"/>
                  </a:cubicBezTo>
                  <a:cubicBezTo>
                    <a:pt x="871464" y="1222541"/>
                    <a:pt x="886046" y="1226288"/>
                    <a:pt x="886046" y="1226288"/>
                  </a:cubicBezTo>
                  <a:lnTo>
                    <a:pt x="886046" y="1226288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B41F280E-9A4F-624E-B3C7-683376D8C87C}"/>
                </a:ext>
              </a:extLst>
            </p:cNvPr>
            <p:cNvSpPr/>
            <p:nvPr/>
          </p:nvSpPr>
          <p:spPr>
            <a:xfrm>
              <a:off x="4330995" y="4479851"/>
              <a:ext cx="1694130" cy="1127051"/>
            </a:xfrm>
            <a:custGeom>
              <a:avLst/>
              <a:gdLst>
                <a:gd name="connsiteX0" fmla="*/ 0 w 1694130"/>
                <a:gd name="connsiteY0" fmla="*/ 1127051 h 1127051"/>
                <a:gd name="connsiteX1" fmla="*/ 0 w 1694130"/>
                <a:gd name="connsiteY1" fmla="*/ 1127051 h 1127051"/>
                <a:gd name="connsiteX2" fmla="*/ 106326 w 1694130"/>
                <a:gd name="connsiteY2" fmla="*/ 1056168 h 1127051"/>
                <a:gd name="connsiteX3" fmla="*/ 177210 w 1694130"/>
                <a:gd name="connsiteY3" fmla="*/ 1020726 h 1127051"/>
                <a:gd name="connsiteX4" fmla="*/ 219740 w 1694130"/>
                <a:gd name="connsiteY4" fmla="*/ 999461 h 1127051"/>
                <a:gd name="connsiteX5" fmla="*/ 255182 w 1694130"/>
                <a:gd name="connsiteY5" fmla="*/ 985284 h 1127051"/>
                <a:gd name="connsiteX6" fmla="*/ 297712 w 1694130"/>
                <a:gd name="connsiteY6" fmla="*/ 971107 h 1127051"/>
                <a:gd name="connsiteX7" fmla="*/ 318977 w 1694130"/>
                <a:gd name="connsiteY7" fmla="*/ 956930 h 1127051"/>
                <a:gd name="connsiteX8" fmla="*/ 340242 w 1694130"/>
                <a:gd name="connsiteY8" fmla="*/ 949842 h 1127051"/>
                <a:gd name="connsiteX9" fmla="*/ 396949 w 1694130"/>
                <a:gd name="connsiteY9" fmla="*/ 914400 h 1127051"/>
                <a:gd name="connsiteX10" fmla="*/ 432391 w 1694130"/>
                <a:gd name="connsiteY10" fmla="*/ 886047 h 1127051"/>
                <a:gd name="connsiteX11" fmla="*/ 474921 w 1694130"/>
                <a:gd name="connsiteY11" fmla="*/ 871870 h 1127051"/>
                <a:gd name="connsiteX12" fmla="*/ 517452 w 1694130"/>
                <a:gd name="connsiteY12" fmla="*/ 836428 h 1127051"/>
                <a:gd name="connsiteX13" fmla="*/ 538717 w 1694130"/>
                <a:gd name="connsiteY13" fmla="*/ 815163 h 1127051"/>
                <a:gd name="connsiteX14" fmla="*/ 567070 w 1694130"/>
                <a:gd name="connsiteY14" fmla="*/ 793898 h 1127051"/>
                <a:gd name="connsiteX15" fmla="*/ 574158 w 1694130"/>
                <a:gd name="connsiteY15" fmla="*/ 772633 h 1127051"/>
                <a:gd name="connsiteX16" fmla="*/ 595424 w 1694130"/>
                <a:gd name="connsiteY16" fmla="*/ 758456 h 1127051"/>
                <a:gd name="connsiteX17" fmla="*/ 616689 w 1694130"/>
                <a:gd name="connsiteY17" fmla="*/ 737191 h 1127051"/>
                <a:gd name="connsiteX18" fmla="*/ 645042 w 1694130"/>
                <a:gd name="connsiteY18" fmla="*/ 694661 h 1127051"/>
                <a:gd name="connsiteX19" fmla="*/ 687572 w 1694130"/>
                <a:gd name="connsiteY19" fmla="*/ 673396 h 1127051"/>
                <a:gd name="connsiteX20" fmla="*/ 730103 w 1694130"/>
                <a:gd name="connsiteY20" fmla="*/ 630865 h 1127051"/>
                <a:gd name="connsiteX21" fmla="*/ 772633 w 1694130"/>
                <a:gd name="connsiteY21" fmla="*/ 588335 h 1127051"/>
                <a:gd name="connsiteX22" fmla="*/ 793898 w 1694130"/>
                <a:gd name="connsiteY22" fmla="*/ 567070 h 1127051"/>
                <a:gd name="connsiteX23" fmla="*/ 822252 w 1694130"/>
                <a:gd name="connsiteY23" fmla="*/ 552893 h 1127051"/>
                <a:gd name="connsiteX24" fmla="*/ 857693 w 1694130"/>
                <a:gd name="connsiteY24" fmla="*/ 524540 h 1127051"/>
                <a:gd name="connsiteX25" fmla="*/ 907312 w 1694130"/>
                <a:gd name="connsiteY25" fmla="*/ 510363 h 1127051"/>
                <a:gd name="connsiteX26" fmla="*/ 935665 w 1694130"/>
                <a:gd name="connsiteY26" fmla="*/ 496186 h 1127051"/>
                <a:gd name="connsiteX27" fmla="*/ 971107 w 1694130"/>
                <a:gd name="connsiteY27" fmla="*/ 474921 h 1127051"/>
                <a:gd name="connsiteX28" fmla="*/ 1027814 w 1694130"/>
                <a:gd name="connsiteY28" fmla="*/ 446568 h 1127051"/>
                <a:gd name="connsiteX29" fmla="*/ 1049079 w 1694130"/>
                <a:gd name="connsiteY29" fmla="*/ 432391 h 1127051"/>
                <a:gd name="connsiteX30" fmla="*/ 1077433 w 1694130"/>
                <a:gd name="connsiteY30" fmla="*/ 411126 h 1127051"/>
                <a:gd name="connsiteX31" fmla="*/ 1105786 w 1694130"/>
                <a:gd name="connsiteY31" fmla="*/ 404037 h 1127051"/>
                <a:gd name="connsiteX32" fmla="*/ 1148317 w 1694130"/>
                <a:gd name="connsiteY32" fmla="*/ 375684 h 1127051"/>
                <a:gd name="connsiteX33" fmla="*/ 1176670 w 1694130"/>
                <a:gd name="connsiteY33" fmla="*/ 361507 h 1127051"/>
                <a:gd name="connsiteX34" fmla="*/ 1240465 w 1694130"/>
                <a:gd name="connsiteY34" fmla="*/ 318977 h 1127051"/>
                <a:gd name="connsiteX35" fmla="*/ 1261731 w 1694130"/>
                <a:gd name="connsiteY35" fmla="*/ 304800 h 1127051"/>
                <a:gd name="connsiteX36" fmla="*/ 1282996 w 1694130"/>
                <a:gd name="connsiteY36" fmla="*/ 297712 h 1127051"/>
                <a:gd name="connsiteX37" fmla="*/ 1332614 w 1694130"/>
                <a:gd name="connsiteY37" fmla="*/ 269358 h 1127051"/>
                <a:gd name="connsiteX38" fmla="*/ 1375145 w 1694130"/>
                <a:gd name="connsiteY38" fmla="*/ 241005 h 1127051"/>
                <a:gd name="connsiteX39" fmla="*/ 1403498 w 1694130"/>
                <a:gd name="connsiteY39" fmla="*/ 219740 h 1127051"/>
                <a:gd name="connsiteX40" fmla="*/ 1460205 w 1694130"/>
                <a:gd name="connsiteY40" fmla="*/ 191386 h 1127051"/>
                <a:gd name="connsiteX41" fmla="*/ 1481470 w 1694130"/>
                <a:gd name="connsiteY41" fmla="*/ 177209 h 1127051"/>
                <a:gd name="connsiteX42" fmla="*/ 1509824 w 1694130"/>
                <a:gd name="connsiteY42" fmla="*/ 155944 h 1127051"/>
                <a:gd name="connsiteX43" fmla="*/ 1573619 w 1694130"/>
                <a:gd name="connsiteY43" fmla="*/ 127591 h 1127051"/>
                <a:gd name="connsiteX44" fmla="*/ 1601972 w 1694130"/>
                <a:gd name="connsiteY44" fmla="*/ 113414 h 1127051"/>
                <a:gd name="connsiteX45" fmla="*/ 1637414 w 1694130"/>
                <a:gd name="connsiteY45" fmla="*/ 106326 h 1127051"/>
                <a:gd name="connsiteX46" fmla="*/ 1658679 w 1694130"/>
                <a:gd name="connsiteY46" fmla="*/ 99237 h 1127051"/>
                <a:gd name="connsiteX47" fmla="*/ 1687033 w 1694130"/>
                <a:gd name="connsiteY47" fmla="*/ 35442 h 1127051"/>
                <a:gd name="connsiteX48" fmla="*/ 1694121 w 1694130"/>
                <a:gd name="connsiteY48" fmla="*/ 0 h 1127051"/>
                <a:gd name="connsiteX49" fmla="*/ 1694121 w 1694130"/>
                <a:gd name="connsiteY49" fmla="*/ 0 h 112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694130" h="1127051">
                  <a:moveTo>
                    <a:pt x="0" y="1127051"/>
                  </a:moveTo>
                  <a:lnTo>
                    <a:pt x="0" y="1127051"/>
                  </a:lnTo>
                  <a:cubicBezTo>
                    <a:pt x="31784" y="1104803"/>
                    <a:pt x="70222" y="1075423"/>
                    <a:pt x="106326" y="1056168"/>
                  </a:cubicBezTo>
                  <a:cubicBezTo>
                    <a:pt x="129635" y="1043737"/>
                    <a:pt x="153582" y="1032540"/>
                    <a:pt x="177210" y="1020726"/>
                  </a:cubicBezTo>
                  <a:cubicBezTo>
                    <a:pt x="191387" y="1013638"/>
                    <a:pt x="205024" y="1005348"/>
                    <a:pt x="219740" y="999461"/>
                  </a:cubicBezTo>
                  <a:cubicBezTo>
                    <a:pt x="231554" y="994735"/>
                    <a:pt x="243224" y="989632"/>
                    <a:pt x="255182" y="985284"/>
                  </a:cubicBezTo>
                  <a:cubicBezTo>
                    <a:pt x="269226" y="980177"/>
                    <a:pt x="284056" y="977176"/>
                    <a:pt x="297712" y="971107"/>
                  </a:cubicBezTo>
                  <a:cubicBezTo>
                    <a:pt x="305497" y="967647"/>
                    <a:pt x="311357" y="960740"/>
                    <a:pt x="318977" y="956930"/>
                  </a:cubicBezTo>
                  <a:cubicBezTo>
                    <a:pt x="325660" y="953589"/>
                    <a:pt x="333559" y="953183"/>
                    <a:pt x="340242" y="949842"/>
                  </a:cubicBezTo>
                  <a:cubicBezTo>
                    <a:pt x="348252" y="945837"/>
                    <a:pt x="385700" y="922836"/>
                    <a:pt x="396949" y="914400"/>
                  </a:cubicBezTo>
                  <a:cubicBezTo>
                    <a:pt x="409052" y="905323"/>
                    <a:pt x="419109" y="893292"/>
                    <a:pt x="432391" y="886047"/>
                  </a:cubicBezTo>
                  <a:cubicBezTo>
                    <a:pt x="445510" y="878891"/>
                    <a:pt x="474921" y="871870"/>
                    <a:pt x="474921" y="871870"/>
                  </a:cubicBezTo>
                  <a:cubicBezTo>
                    <a:pt x="537045" y="809746"/>
                    <a:pt x="458240" y="885771"/>
                    <a:pt x="517452" y="836428"/>
                  </a:cubicBezTo>
                  <a:cubicBezTo>
                    <a:pt x="525153" y="830011"/>
                    <a:pt x="531106" y="821687"/>
                    <a:pt x="538717" y="815163"/>
                  </a:cubicBezTo>
                  <a:cubicBezTo>
                    <a:pt x="547687" y="807475"/>
                    <a:pt x="557619" y="800986"/>
                    <a:pt x="567070" y="793898"/>
                  </a:cubicBezTo>
                  <a:cubicBezTo>
                    <a:pt x="569433" y="786810"/>
                    <a:pt x="569490" y="778467"/>
                    <a:pt x="574158" y="772633"/>
                  </a:cubicBezTo>
                  <a:cubicBezTo>
                    <a:pt x="579480" y="765980"/>
                    <a:pt x="588879" y="763910"/>
                    <a:pt x="595424" y="758456"/>
                  </a:cubicBezTo>
                  <a:cubicBezTo>
                    <a:pt x="603125" y="752039"/>
                    <a:pt x="610535" y="745104"/>
                    <a:pt x="616689" y="737191"/>
                  </a:cubicBezTo>
                  <a:cubicBezTo>
                    <a:pt x="627149" y="723742"/>
                    <a:pt x="628878" y="700049"/>
                    <a:pt x="645042" y="694661"/>
                  </a:cubicBezTo>
                  <a:cubicBezTo>
                    <a:pt x="664746" y="688093"/>
                    <a:pt x="671085" y="688051"/>
                    <a:pt x="687572" y="673396"/>
                  </a:cubicBezTo>
                  <a:cubicBezTo>
                    <a:pt x="702557" y="660076"/>
                    <a:pt x="715926" y="645042"/>
                    <a:pt x="730103" y="630865"/>
                  </a:cubicBezTo>
                  <a:lnTo>
                    <a:pt x="772633" y="588335"/>
                  </a:lnTo>
                  <a:cubicBezTo>
                    <a:pt x="779721" y="581247"/>
                    <a:pt x="784932" y="571553"/>
                    <a:pt x="793898" y="567070"/>
                  </a:cubicBezTo>
                  <a:cubicBezTo>
                    <a:pt x="803349" y="562344"/>
                    <a:pt x="813460" y="558754"/>
                    <a:pt x="822252" y="552893"/>
                  </a:cubicBezTo>
                  <a:cubicBezTo>
                    <a:pt x="834840" y="544501"/>
                    <a:pt x="844161" y="531306"/>
                    <a:pt x="857693" y="524540"/>
                  </a:cubicBezTo>
                  <a:cubicBezTo>
                    <a:pt x="873079" y="516847"/>
                    <a:pt x="891146" y="516242"/>
                    <a:pt x="907312" y="510363"/>
                  </a:cubicBezTo>
                  <a:cubicBezTo>
                    <a:pt x="917242" y="506752"/>
                    <a:pt x="926428" y="501318"/>
                    <a:pt x="935665" y="496186"/>
                  </a:cubicBezTo>
                  <a:cubicBezTo>
                    <a:pt x="947709" y="489495"/>
                    <a:pt x="958976" y="481453"/>
                    <a:pt x="971107" y="474921"/>
                  </a:cubicBezTo>
                  <a:cubicBezTo>
                    <a:pt x="989714" y="464902"/>
                    <a:pt x="1010230" y="458291"/>
                    <a:pt x="1027814" y="446568"/>
                  </a:cubicBezTo>
                  <a:cubicBezTo>
                    <a:pt x="1034902" y="441842"/>
                    <a:pt x="1042147" y="437343"/>
                    <a:pt x="1049079" y="432391"/>
                  </a:cubicBezTo>
                  <a:cubicBezTo>
                    <a:pt x="1058693" y="425524"/>
                    <a:pt x="1066866" y="416409"/>
                    <a:pt x="1077433" y="411126"/>
                  </a:cubicBezTo>
                  <a:cubicBezTo>
                    <a:pt x="1086146" y="406769"/>
                    <a:pt x="1096335" y="406400"/>
                    <a:pt x="1105786" y="404037"/>
                  </a:cubicBezTo>
                  <a:cubicBezTo>
                    <a:pt x="1119963" y="394586"/>
                    <a:pt x="1133077" y="383304"/>
                    <a:pt x="1148317" y="375684"/>
                  </a:cubicBezTo>
                  <a:cubicBezTo>
                    <a:pt x="1157768" y="370958"/>
                    <a:pt x="1167609" y="366943"/>
                    <a:pt x="1176670" y="361507"/>
                  </a:cubicBezTo>
                  <a:cubicBezTo>
                    <a:pt x="1176693" y="361493"/>
                    <a:pt x="1229822" y="326073"/>
                    <a:pt x="1240465" y="318977"/>
                  </a:cubicBezTo>
                  <a:cubicBezTo>
                    <a:pt x="1247554" y="314251"/>
                    <a:pt x="1253649" y="307494"/>
                    <a:pt x="1261731" y="304800"/>
                  </a:cubicBezTo>
                  <a:lnTo>
                    <a:pt x="1282996" y="297712"/>
                  </a:lnTo>
                  <a:cubicBezTo>
                    <a:pt x="1375991" y="227965"/>
                    <a:pt x="1263038" y="308011"/>
                    <a:pt x="1332614" y="269358"/>
                  </a:cubicBezTo>
                  <a:cubicBezTo>
                    <a:pt x="1347508" y="261083"/>
                    <a:pt x="1361514" y="251228"/>
                    <a:pt x="1375145" y="241005"/>
                  </a:cubicBezTo>
                  <a:cubicBezTo>
                    <a:pt x="1384596" y="233917"/>
                    <a:pt x="1393294" y="225693"/>
                    <a:pt x="1403498" y="219740"/>
                  </a:cubicBezTo>
                  <a:cubicBezTo>
                    <a:pt x="1421753" y="209091"/>
                    <a:pt x="1442621" y="203109"/>
                    <a:pt x="1460205" y="191386"/>
                  </a:cubicBezTo>
                  <a:cubicBezTo>
                    <a:pt x="1467293" y="186660"/>
                    <a:pt x="1474538" y="182161"/>
                    <a:pt x="1481470" y="177209"/>
                  </a:cubicBezTo>
                  <a:cubicBezTo>
                    <a:pt x="1491084" y="170342"/>
                    <a:pt x="1499806" y="162205"/>
                    <a:pt x="1509824" y="155944"/>
                  </a:cubicBezTo>
                  <a:cubicBezTo>
                    <a:pt x="1531298" y="142523"/>
                    <a:pt x="1550355" y="137931"/>
                    <a:pt x="1573619" y="127591"/>
                  </a:cubicBezTo>
                  <a:cubicBezTo>
                    <a:pt x="1583275" y="123299"/>
                    <a:pt x="1591948" y="116755"/>
                    <a:pt x="1601972" y="113414"/>
                  </a:cubicBezTo>
                  <a:cubicBezTo>
                    <a:pt x="1613402" y="109604"/>
                    <a:pt x="1625726" y="109248"/>
                    <a:pt x="1637414" y="106326"/>
                  </a:cubicBezTo>
                  <a:cubicBezTo>
                    <a:pt x="1644663" y="104514"/>
                    <a:pt x="1651591" y="101600"/>
                    <a:pt x="1658679" y="99237"/>
                  </a:cubicBezTo>
                  <a:cubicBezTo>
                    <a:pt x="1677298" y="71310"/>
                    <a:pt x="1676911" y="75930"/>
                    <a:pt x="1687033" y="35442"/>
                  </a:cubicBezTo>
                  <a:cubicBezTo>
                    <a:pt x="1694694" y="4797"/>
                    <a:pt x="1694121" y="16831"/>
                    <a:pt x="1694121" y="0"/>
                  </a:cubicBezTo>
                  <a:lnTo>
                    <a:pt x="169412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FBD3BB57-2C82-0F4B-8E69-0004E2C4F768}"/>
              </a:ext>
            </a:extLst>
          </p:cNvPr>
          <p:cNvSpPr txBox="1">
            <a:spLocks/>
          </p:cNvSpPr>
          <p:nvPr/>
        </p:nvSpPr>
        <p:spPr>
          <a:xfrm>
            <a:off x="5481283" y="4004755"/>
            <a:ext cx="1756134" cy="6093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layer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9102DB40-ED03-E944-A053-7E43B3B7F310}"/>
              </a:ext>
            </a:extLst>
          </p:cNvPr>
          <p:cNvSpPr txBox="1">
            <a:spLocks/>
          </p:cNvSpPr>
          <p:nvPr/>
        </p:nvSpPr>
        <p:spPr>
          <a:xfrm>
            <a:off x="5100352" y="3258193"/>
            <a:ext cx="1991293" cy="6613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2B51EEB7-8829-4548-A50A-CD59FDE5B052}"/>
              </a:ext>
            </a:extLst>
          </p:cNvPr>
          <p:cNvSpPr txBox="1">
            <a:spLocks/>
          </p:cNvSpPr>
          <p:nvPr/>
        </p:nvSpPr>
        <p:spPr>
          <a:xfrm>
            <a:off x="6560561" y="3520099"/>
            <a:ext cx="1991293" cy="6613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11354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10638239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Crash course: Numerical Modeling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="" xmlns:a16="http://schemas.microsoft.com/office/drawing/2014/main" id="{C1F71D69-D9A4-4D4E-9A6B-0B84434C1CCB}"/>
              </a:ext>
            </a:extLst>
          </p:cNvPr>
          <p:cNvSpPr/>
          <p:nvPr/>
        </p:nvSpPr>
        <p:spPr>
          <a:xfrm>
            <a:off x="1443384" y="2031395"/>
            <a:ext cx="2672080" cy="214376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6">
            <a:extLst>
              <a:ext uri="{FF2B5EF4-FFF2-40B4-BE49-F238E27FC236}">
                <a16:creationId xmlns="" xmlns:a16="http://schemas.microsoft.com/office/drawing/2014/main" id="{1BA3B5BC-616A-9E41-9D78-8D6E52430AF5}"/>
              </a:ext>
            </a:extLst>
          </p:cNvPr>
          <p:cNvSpPr/>
          <p:nvPr/>
        </p:nvSpPr>
        <p:spPr>
          <a:xfrm>
            <a:off x="1443384" y="4175155"/>
            <a:ext cx="2672080" cy="214376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5">
            <a:extLst>
              <a:ext uri="{FF2B5EF4-FFF2-40B4-BE49-F238E27FC236}">
                <a16:creationId xmlns="" xmlns:a16="http://schemas.microsoft.com/office/drawing/2014/main" id="{4CB3A272-183A-C94B-BD3C-F63C5E395A1A}"/>
              </a:ext>
            </a:extLst>
          </p:cNvPr>
          <p:cNvSpPr txBox="1"/>
          <p:nvPr/>
        </p:nvSpPr>
        <p:spPr>
          <a:xfrm>
            <a:off x="2449224" y="2661315"/>
            <a:ext cx="58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de-DE" b="1" baseline="-25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algn="ctr"/>
            <a:r>
              <a:rPr lang="de-DE" b="1" dirty="0">
                <a:solidFill>
                  <a:srgbClr val="00B050"/>
                </a:solidFill>
              </a:rPr>
              <a:t>V</a:t>
            </a:r>
            <a:r>
              <a:rPr lang="de-DE" b="1" baseline="-25000" dirty="0">
                <a:solidFill>
                  <a:srgbClr val="00B050"/>
                </a:solidFill>
              </a:rPr>
              <a:t>1</a:t>
            </a:r>
            <a:endParaRPr lang="en-US" b="1" baseline="-25000" dirty="0">
              <a:solidFill>
                <a:srgbClr val="00B050"/>
              </a:solidFill>
            </a:endParaRPr>
          </a:p>
        </p:txBody>
      </p:sp>
      <p:sp>
        <p:nvSpPr>
          <p:cNvPr id="14" name="Textfeld 16">
            <a:extLst>
              <a:ext uri="{FF2B5EF4-FFF2-40B4-BE49-F238E27FC236}">
                <a16:creationId xmlns="" xmlns:a16="http://schemas.microsoft.com/office/drawing/2014/main" id="{3C5393FA-960E-1E48-81C3-F3B862A6AC22}"/>
              </a:ext>
            </a:extLst>
          </p:cNvPr>
          <p:cNvSpPr txBox="1"/>
          <p:nvPr/>
        </p:nvSpPr>
        <p:spPr>
          <a:xfrm>
            <a:off x="2484784" y="4866035"/>
            <a:ext cx="58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de-DE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  <a:p>
            <a:pPr algn="ctr"/>
            <a:r>
              <a:rPr lang="de-DE" b="1" dirty="0">
                <a:solidFill>
                  <a:srgbClr val="00B050"/>
                </a:solidFill>
              </a:rPr>
              <a:t>V</a:t>
            </a:r>
            <a:r>
              <a:rPr lang="de-DE" b="1" baseline="-25000" dirty="0">
                <a:solidFill>
                  <a:srgbClr val="00B050"/>
                </a:solidFill>
              </a:rPr>
              <a:t>2</a:t>
            </a:r>
            <a:endParaRPr lang="en-US" b="1" baseline="-25000" dirty="0">
              <a:solidFill>
                <a:srgbClr val="00B050"/>
              </a:solidFill>
            </a:endParaRPr>
          </a:p>
        </p:txBody>
      </p:sp>
      <p:sp>
        <p:nvSpPr>
          <p:cNvPr id="15" name="Textfeld 17">
            <a:extLst>
              <a:ext uri="{FF2B5EF4-FFF2-40B4-BE49-F238E27FC236}">
                <a16:creationId xmlns="" xmlns:a16="http://schemas.microsoft.com/office/drawing/2014/main" id="{565D02AF-D18F-7544-AE47-0E405B39C4E7}"/>
              </a:ext>
            </a:extLst>
          </p:cNvPr>
          <p:cNvSpPr txBox="1"/>
          <p:nvPr/>
        </p:nvSpPr>
        <p:spPr>
          <a:xfrm>
            <a:off x="4115464" y="3890089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de-DE" b="1" baseline="-25000" dirty="0">
                <a:solidFill>
                  <a:schemeClr val="tx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6" name="Textfeld 18">
            <a:extLst>
              <a:ext uri="{FF2B5EF4-FFF2-40B4-BE49-F238E27FC236}">
                <a16:creationId xmlns="" xmlns:a16="http://schemas.microsoft.com/office/drawing/2014/main" id="{63A54299-9FEC-D546-B966-FF39D544E4AB}"/>
              </a:ext>
            </a:extLst>
          </p:cNvPr>
          <p:cNvSpPr txBox="1"/>
          <p:nvPr/>
        </p:nvSpPr>
        <p:spPr>
          <a:xfrm>
            <a:off x="4115464" y="6134249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</a:schemeClr>
                </a:solidFill>
              </a:rPr>
              <a:t>A</a:t>
            </a:r>
            <a:r>
              <a:rPr lang="de-DE" b="1" baseline="-25000" dirty="0">
                <a:solidFill>
                  <a:schemeClr val="tx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F3FEBB50-4528-6149-B568-5F22AB595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366949"/>
            <a:ext cx="10943587" cy="763088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Most are bookkeeping exercises to keep inflow = outflow (</a:t>
            </a:r>
            <a:r>
              <a:rPr lang="en-US" u="sng" dirty="0"/>
              <a:t>mass-balance</a:t>
            </a:r>
            <a:r>
              <a:rPr lang="en-US" dirty="0"/>
              <a:t>)</a:t>
            </a:r>
            <a:endParaRPr lang="en-US" sz="23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FBD3BB57-2C82-0F4B-8E69-0004E2C4F768}"/>
              </a:ext>
            </a:extLst>
          </p:cNvPr>
          <p:cNvSpPr txBox="1">
            <a:spLocks/>
          </p:cNvSpPr>
          <p:nvPr/>
        </p:nvSpPr>
        <p:spPr>
          <a:xfrm>
            <a:off x="6443189" y="2147348"/>
            <a:ext cx="1756134" cy="6093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dirty="0"/>
              <a:t>Surface layer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45AAD41C-EC51-914E-892C-5608BB9D9050}"/>
              </a:ext>
            </a:extLst>
          </p:cNvPr>
          <p:cNvSpPr txBox="1">
            <a:spLocks/>
          </p:cNvSpPr>
          <p:nvPr/>
        </p:nvSpPr>
        <p:spPr>
          <a:xfrm>
            <a:off x="6425631" y="4781145"/>
            <a:ext cx="1756134" cy="6093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dirty="0"/>
              <a:t>Bottom layer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9102DB40-ED03-E944-A053-7E43B3B7F310}"/>
              </a:ext>
            </a:extLst>
          </p:cNvPr>
          <p:cNvSpPr txBox="1">
            <a:spLocks/>
          </p:cNvSpPr>
          <p:nvPr/>
        </p:nvSpPr>
        <p:spPr>
          <a:xfrm>
            <a:off x="6443189" y="2680227"/>
            <a:ext cx="1991293" cy="6613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Concentration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2B51EEB7-8829-4548-A50A-CD59FDE5B052}"/>
              </a:ext>
            </a:extLst>
          </p:cNvPr>
          <p:cNvSpPr txBox="1">
            <a:spLocks/>
          </p:cNvSpPr>
          <p:nvPr/>
        </p:nvSpPr>
        <p:spPr>
          <a:xfrm>
            <a:off x="6425631" y="3288190"/>
            <a:ext cx="1991293" cy="6613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dirty="0">
                <a:solidFill>
                  <a:srgbClr val="00B050"/>
                </a:solidFill>
              </a:rPr>
              <a:t>Volume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B5C08973-8CD8-3849-8C9A-1578EE4ED663}"/>
              </a:ext>
            </a:extLst>
          </p:cNvPr>
          <p:cNvSpPr txBox="1">
            <a:spLocks/>
          </p:cNvSpPr>
          <p:nvPr/>
        </p:nvSpPr>
        <p:spPr>
          <a:xfrm>
            <a:off x="6443189" y="3874241"/>
            <a:ext cx="4138560" cy="6613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Area dividing the two zones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FF1788CF-8045-4345-9830-6E20010EA116}"/>
              </a:ext>
            </a:extLst>
          </p:cNvPr>
          <p:cNvSpPr txBox="1">
            <a:spLocks/>
          </p:cNvSpPr>
          <p:nvPr/>
        </p:nvSpPr>
        <p:spPr>
          <a:xfrm>
            <a:off x="6443189" y="5755938"/>
            <a:ext cx="4138560" cy="6613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Sediment area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95AE8EFD-05FD-DF4E-90CA-431353A25242}"/>
              </a:ext>
            </a:extLst>
          </p:cNvPr>
          <p:cNvCxnSpPr>
            <a:cxnSpLocks/>
          </p:cNvCxnSpPr>
          <p:nvPr/>
        </p:nvCxnSpPr>
        <p:spPr>
          <a:xfrm flipH="1">
            <a:off x="3597044" y="2384133"/>
            <a:ext cx="2737145" cy="3097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C7D46348-F32C-5E42-A640-52AF462E5F3A}"/>
              </a:ext>
            </a:extLst>
          </p:cNvPr>
          <p:cNvCxnSpPr>
            <a:cxnSpLocks/>
          </p:cNvCxnSpPr>
          <p:nvPr/>
        </p:nvCxnSpPr>
        <p:spPr>
          <a:xfrm flipH="1">
            <a:off x="3597045" y="5008726"/>
            <a:ext cx="2737145" cy="3097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094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10408125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Crash course: Numerical Modeling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="" xmlns:a16="http://schemas.microsoft.com/office/drawing/2014/main" id="{C1F71D69-D9A4-4D4E-9A6B-0B84434C1CCB}"/>
              </a:ext>
            </a:extLst>
          </p:cNvPr>
          <p:cNvSpPr/>
          <p:nvPr/>
        </p:nvSpPr>
        <p:spPr>
          <a:xfrm>
            <a:off x="1443384" y="2031395"/>
            <a:ext cx="2672080" cy="2143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6">
            <a:extLst>
              <a:ext uri="{FF2B5EF4-FFF2-40B4-BE49-F238E27FC236}">
                <a16:creationId xmlns="" xmlns:a16="http://schemas.microsoft.com/office/drawing/2014/main" id="{1BA3B5BC-616A-9E41-9D78-8D6E52430AF5}"/>
              </a:ext>
            </a:extLst>
          </p:cNvPr>
          <p:cNvSpPr/>
          <p:nvPr/>
        </p:nvSpPr>
        <p:spPr>
          <a:xfrm>
            <a:off x="1443384" y="4175155"/>
            <a:ext cx="2672080" cy="2143760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3">
            <a:extLst>
              <a:ext uri="{FF2B5EF4-FFF2-40B4-BE49-F238E27FC236}">
                <a16:creationId xmlns="" xmlns:a16="http://schemas.microsoft.com/office/drawing/2014/main" id="{FFAB4CC8-CA67-1444-AE62-E2FF6E9ED1E2}"/>
              </a:ext>
            </a:extLst>
          </p:cNvPr>
          <p:cNvCxnSpPr/>
          <p:nvPr/>
        </p:nvCxnSpPr>
        <p:spPr>
          <a:xfrm>
            <a:off x="866756" y="2773075"/>
            <a:ext cx="1176068" cy="1016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7">
            <a:extLst>
              <a:ext uri="{FF2B5EF4-FFF2-40B4-BE49-F238E27FC236}">
                <a16:creationId xmlns="" xmlns:a16="http://schemas.microsoft.com/office/drawing/2014/main" id="{2EB065DD-5046-004A-8112-0A109C11E820}"/>
              </a:ext>
            </a:extLst>
          </p:cNvPr>
          <p:cNvCxnSpPr/>
          <p:nvPr/>
        </p:nvCxnSpPr>
        <p:spPr>
          <a:xfrm>
            <a:off x="3499466" y="2783235"/>
            <a:ext cx="1176068" cy="1016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3">
            <a:extLst>
              <a:ext uri="{FF2B5EF4-FFF2-40B4-BE49-F238E27FC236}">
                <a16:creationId xmlns="" xmlns:a16="http://schemas.microsoft.com/office/drawing/2014/main" id="{61280C41-1698-5F48-B814-61B0EED1DF20}"/>
              </a:ext>
            </a:extLst>
          </p:cNvPr>
          <p:cNvCxnSpPr/>
          <p:nvPr/>
        </p:nvCxnSpPr>
        <p:spPr>
          <a:xfrm>
            <a:off x="2758752" y="3525035"/>
            <a:ext cx="0" cy="1305560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5">
            <a:extLst>
              <a:ext uri="{FF2B5EF4-FFF2-40B4-BE49-F238E27FC236}">
                <a16:creationId xmlns="" xmlns:a16="http://schemas.microsoft.com/office/drawing/2014/main" id="{4CB3A272-183A-C94B-BD3C-F63C5E395A1A}"/>
              </a:ext>
            </a:extLst>
          </p:cNvPr>
          <p:cNvSpPr txBox="1"/>
          <p:nvPr/>
        </p:nvSpPr>
        <p:spPr>
          <a:xfrm>
            <a:off x="2449224" y="2661315"/>
            <a:ext cx="58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c</a:t>
            </a:r>
            <a:r>
              <a:rPr lang="de-DE" b="1" baseline="-250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V</a:t>
            </a:r>
            <a:r>
              <a:rPr lang="de-DE" b="1" baseline="-25000" dirty="0">
                <a:solidFill>
                  <a:schemeClr val="bg1"/>
                </a:solidFill>
              </a:rPr>
              <a:t>1</a:t>
            </a:r>
            <a:endParaRPr lang="en-US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feld 16">
            <a:extLst>
              <a:ext uri="{FF2B5EF4-FFF2-40B4-BE49-F238E27FC236}">
                <a16:creationId xmlns="" xmlns:a16="http://schemas.microsoft.com/office/drawing/2014/main" id="{3C5393FA-960E-1E48-81C3-F3B862A6AC22}"/>
              </a:ext>
            </a:extLst>
          </p:cNvPr>
          <p:cNvSpPr txBox="1"/>
          <p:nvPr/>
        </p:nvSpPr>
        <p:spPr>
          <a:xfrm>
            <a:off x="2484784" y="4866035"/>
            <a:ext cx="58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c</a:t>
            </a:r>
            <a:r>
              <a:rPr lang="de-DE" b="1" baseline="-250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V</a:t>
            </a:r>
            <a:r>
              <a:rPr lang="de-DE" b="1" baseline="-25000" dirty="0">
                <a:solidFill>
                  <a:schemeClr val="bg1"/>
                </a:solidFill>
              </a:rPr>
              <a:t>2</a:t>
            </a:r>
            <a:endParaRPr lang="en-US" b="1" baseline="-25000" dirty="0">
              <a:solidFill>
                <a:schemeClr val="bg1"/>
              </a:solidFill>
            </a:endParaRPr>
          </a:p>
        </p:txBody>
      </p:sp>
      <p:sp>
        <p:nvSpPr>
          <p:cNvPr id="15" name="Textfeld 17">
            <a:extLst>
              <a:ext uri="{FF2B5EF4-FFF2-40B4-BE49-F238E27FC236}">
                <a16:creationId xmlns="" xmlns:a16="http://schemas.microsoft.com/office/drawing/2014/main" id="{565D02AF-D18F-7544-AE47-0E405B39C4E7}"/>
              </a:ext>
            </a:extLst>
          </p:cNvPr>
          <p:cNvSpPr txBox="1"/>
          <p:nvPr/>
        </p:nvSpPr>
        <p:spPr>
          <a:xfrm>
            <a:off x="4115464" y="3890089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</a:t>
            </a:r>
            <a:r>
              <a:rPr lang="de-DE" b="1" baseline="-25000" dirty="0"/>
              <a:t>1</a:t>
            </a:r>
          </a:p>
        </p:txBody>
      </p:sp>
      <p:sp>
        <p:nvSpPr>
          <p:cNvPr id="16" name="Textfeld 18">
            <a:extLst>
              <a:ext uri="{FF2B5EF4-FFF2-40B4-BE49-F238E27FC236}">
                <a16:creationId xmlns="" xmlns:a16="http://schemas.microsoft.com/office/drawing/2014/main" id="{63A54299-9FEC-D546-B966-FF39D544E4AB}"/>
              </a:ext>
            </a:extLst>
          </p:cNvPr>
          <p:cNvSpPr txBox="1"/>
          <p:nvPr/>
        </p:nvSpPr>
        <p:spPr>
          <a:xfrm>
            <a:off x="4115464" y="6134249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</a:t>
            </a:r>
            <a:r>
              <a:rPr lang="de-DE" b="1" baseline="-25000" dirty="0"/>
              <a:t>2</a:t>
            </a:r>
          </a:p>
        </p:txBody>
      </p:sp>
      <p:sp>
        <p:nvSpPr>
          <p:cNvPr id="17" name="Textfeld 19">
            <a:extLst>
              <a:ext uri="{FF2B5EF4-FFF2-40B4-BE49-F238E27FC236}">
                <a16:creationId xmlns="" xmlns:a16="http://schemas.microsoft.com/office/drawing/2014/main" id="{DC36C160-82A3-954A-821D-9B3FF8BD6703}"/>
              </a:ext>
            </a:extLst>
          </p:cNvPr>
          <p:cNvSpPr txBox="1"/>
          <p:nvPr/>
        </p:nvSpPr>
        <p:spPr>
          <a:xfrm>
            <a:off x="732184" y="2324863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L</a:t>
            </a:r>
            <a:endParaRPr lang="de-DE" b="1" baseline="-25000" dirty="0"/>
          </a:p>
        </p:txBody>
      </p:sp>
      <p:sp>
        <p:nvSpPr>
          <p:cNvPr id="18" name="Textfeld 20">
            <a:extLst>
              <a:ext uri="{FF2B5EF4-FFF2-40B4-BE49-F238E27FC236}">
                <a16:creationId xmlns="" xmlns:a16="http://schemas.microsoft.com/office/drawing/2014/main" id="{80B48E5B-3573-6244-AFBD-EA20E8ED1855}"/>
              </a:ext>
            </a:extLst>
          </p:cNvPr>
          <p:cNvSpPr txBox="1"/>
          <p:nvPr/>
        </p:nvSpPr>
        <p:spPr>
          <a:xfrm>
            <a:off x="4206904" y="2324863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Q</a:t>
            </a:r>
            <a:endParaRPr lang="de-DE" b="1" baseline="-25000" dirty="0"/>
          </a:p>
        </p:txBody>
      </p:sp>
      <p:sp>
        <p:nvSpPr>
          <p:cNvPr id="20" name="Textfeld 22">
            <a:extLst>
              <a:ext uri="{FF2B5EF4-FFF2-40B4-BE49-F238E27FC236}">
                <a16:creationId xmlns="" xmlns:a16="http://schemas.microsoft.com/office/drawing/2014/main" id="{0E2738E4-B5F0-CD41-8220-C8B4B218CD77}"/>
              </a:ext>
            </a:extLst>
          </p:cNvPr>
          <p:cNvSpPr txBox="1"/>
          <p:nvPr/>
        </p:nvSpPr>
        <p:spPr>
          <a:xfrm>
            <a:off x="2108512" y="3740866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v</a:t>
            </a:r>
            <a:endParaRPr lang="de-DE" b="1" baseline="-25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4">
                <a:extLst>
                  <a:ext uri="{FF2B5EF4-FFF2-40B4-BE49-F238E27FC236}">
                    <a16:creationId xmlns="" xmlns:a16="http://schemas.microsoft.com/office/drawing/2014/main" id="{3A94AE25-0B9D-5B49-BD5D-B310D11AAD9F}"/>
                  </a:ext>
                </a:extLst>
              </p:cNvPr>
              <p:cNvSpPr txBox="1"/>
              <p:nvPr/>
            </p:nvSpPr>
            <p:spPr>
              <a:xfrm>
                <a:off x="5714338" y="2703327"/>
                <a:ext cx="4724400" cy="747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DE" sz="20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de-DE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/>
                            </a:rPr>
                            <m:t>𝐿</m:t>
                          </m:r>
                          <m:r>
                            <a:rPr lang="de-DE" sz="2000" i="1">
                              <a:latin typeface="Cambria Math"/>
                            </a:rPr>
                            <m:t>−</m:t>
                          </m:r>
                          <m:r>
                            <a:rPr lang="de-DE" sz="2000" i="1">
                              <a:latin typeface="Cambria Math"/>
                            </a:rPr>
                            <m:t>𝑄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i="1">
                              <a:latin typeface="Cambria Math"/>
                            </a:rPr>
                            <m:t>+</m:t>
                          </m:r>
                          <m:r>
                            <a:rPr lang="de-DE" sz="2000" i="1">
                              <a:latin typeface="Cambria Math"/>
                            </a:rPr>
                            <m:t>𝑣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DE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feld 24">
                <a:extLst>
                  <a:ext uri="{FF2B5EF4-FFF2-40B4-BE49-F238E27FC236}">
                    <a16:creationId xmlns:a16="http://schemas.microsoft.com/office/drawing/2014/main" id="{3A94AE25-0B9D-5B49-BD5D-B310D11AA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38" y="2703327"/>
                <a:ext cx="4724400" cy="747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F3FEBB50-4528-6149-B568-5F22AB595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366949"/>
            <a:ext cx="10943587" cy="763088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Most are bookkeeping exercises to keep inflow = outflow (</a:t>
            </a:r>
            <a:r>
              <a:rPr lang="en-US" u="sng" dirty="0"/>
              <a:t>mass-balance</a:t>
            </a:r>
            <a:r>
              <a:rPr lang="en-US" dirty="0"/>
              <a:t>)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7A82DC4-68A4-DD4B-A79D-0B6D954B88BE}"/>
              </a:ext>
            </a:extLst>
          </p:cNvPr>
          <p:cNvSpPr txBox="1"/>
          <p:nvPr/>
        </p:nvSpPr>
        <p:spPr>
          <a:xfrm>
            <a:off x="1742225" y="3513408"/>
            <a:ext cx="100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diffusion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D956A28-221F-F94A-9158-7EBD9CB78839}"/>
              </a:ext>
            </a:extLst>
          </p:cNvPr>
          <p:cNvSpPr txBox="1"/>
          <p:nvPr/>
        </p:nvSpPr>
        <p:spPr>
          <a:xfrm>
            <a:off x="479797" y="203656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B2B3461-B15A-E14D-A6F7-BD7F7A8767B3}"/>
              </a:ext>
            </a:extLst>
          </p:cNvPr>
          <p:cNvSpPr txBox="1"/>
          <p:nvPr/>
        </p:nvSpPr>
        <p:spPr>
          <a:xfrm>
            <a:off x="4185401" y="202634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flushing</a:t>
            </a:r>
          </a:p>
        </p:txBody>
      </p:sp>
    </p:spTree>
    <p:extLst>
      <p:ext uri="{BB962C8B-B14F-4D97-AF65-F5344CB8AC3E}">
        <p14:creationId xmlns:p14="http://schemas.microsoft.com/office/powerpoint/2010/main" val="367620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9530059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Crash course: Numerical Modeling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="" xmlns:a16="http://schemas.microsoft.com/office/drawing/2014/main" id="{C1F71D69-D9A4-4D4E-9A6B-0B84434C1CCB}"/>
              </a:ext>
            </a:extLst>
          </p:cNvPr>
          <p:cNvSpPr/>
          <p:nvPr/>
        </p:nvSpPr>
        <p:spPr>
          <a:xfrm>
            <a:off x="1443384" y="2031395"/>
            <a:ext cx="2672080" cy="2143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6">
            <a:extLst>
              <a:ext uri="{FF2B5EF4-FFF2-40B4-BE49-F238E27FC236}">
                <a16:creationId xmlns="" xmlns:a16="http://schemas.microsoft.com/office/drawing/2014/main" id="{1BA3B5BC-616A-9E41-9D78-8D6E52430AF5}"/>
              </a:ext>
            </a:extLst>
          </p:cNvPr>
          <p:cNvSpPr/>
          <p:nvPr/>
        </p:nvSpPr>
        <p:spPr>
          <a:xfrm>
            <a:off x="1443384" y="4175155"/>
            <a:ext cx="2672080" cy="2143760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3">
            <a:extLst>
              <a:ext uri="{FF2B5EF4-FFF2-40B4-BE49-F238E27FC236}">
                <a16:creationId xmlns="" xmlns:a16="http://schemas.microsoft.com/office/drawing/2014/main" id="{FFAB4CC8-CA67-1444-AE62-E2FF6E9ED1E2}"/>
              </a:ext>
            </a:extLst>
          </p:cNvPr>
          <p:cNvCxnSpPr/>
          <p:nvPr/>
        </p:nvCxnSpPr>
        <p:spPr>
          <a:xfrm>
            <a:off x="866756" y="2773075"/>
            <a:ext cx="1176068" cy="1016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7">
            <a:extLst>
              <a:ext uri="{FF2B5EF4-FFF2-40B4-BE49-F238E27FC236}">
                <a16:creationId xmlns="" xmlns:a16="http://schemas.microsoft.com/office/drawing/2014/main" id="{2EB065DD-5046-004A-8112-0A109C11E820}"/>
              </a:ext>
            </a:extLst>
          </p:cNvPr>
          <p:cNvCxnSpPr/>
          <p:nvPr/>
        </p:nvCxnSpPr>
        <p:spPr>
          <a:xfrm>
            <a:off x="3499466" y="2783235"/>
            <a:ext cx="1176068" cy="1016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="" xmlns:a16="http://schemas.microsoft.com/office/drawing/2014/main" id="{7E4D2E4F-1812-354B-8A3B-F17C515D6D08}"/>
              </a:ext>
            </a:extLst>
          </p:cNvPr>
          <p:cNvCxnSpPr/>
          <p:nvPr/>
        </p:nvCxnSpPr>
        <p:spPr>
          <a:xfrm>
            <a:off x="2765358" y="5932835"/>
            <a:ext cx="0" cy="84328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5">
            <a:extLst>
              <a:ext uri="{FF2B5EF4-FFF2-40B4-BE49-F238E27FC236}">
                <a16:creationId xmlns="" xmlns:a16="http://schemas.microsoft.com/office/drawing/2014/main" id="{4CB3A272-183A-C94B-BD3C-F63C5E395A1A}"/>
              </a:ext>
            </a:extLst>
          </p:cNvPr>
          <p:cNvSpPr txBox="1"/>
          <p:nvPr/>
        </p:nvSpPr>
        <p:spPr>
          <a:xfrm>
            <a:off x="2449224" y="2661315"/>
            <a:ext cx="58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c</a:t>
            </a:r>
            <a:r>
              <a:rPr lang="de-DE" b="1" baseline="-250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V</a:t>
            </a:r>
            <a:r>
              <a:rPr lang="de-DE" b="1" baseline="-25000" dirty="0">
                <a:solidFill>
                  <a:schemeClr val="bg1"/>
                </a:solidFill>
              </a:rPr>
              <a:t>1</a:t>
            </a:r>
            <a:endParaRPr lang="en-US" b="1" baseline="-25000" dirty="0">
              <a:solidFill>
                <a:schemeClr val="bg1"/>
              </a:solidFill>
            </a:endParaRPr>
          </a:p>
        </p:txBody>
      </p:sp>
      <p:sp>
        <p:nvSpPr>
          <p:cNvPr id="14" name="Textfeld 16">
            <a:extLst>
              <a:ext uri="{FF2B5EF4-FFF2-40B4-BE49-F238E27FC236}">
                <a16:creationId xmlns="" xmlns:a16="http://schemas.microsoft.com/office/drawing/2014/main" id="{3C5393FA-960E-1E48-81C3-F3B862A6AC22}"/>
              </a:ext>
            </a:extLst>
          </p:cNvPr>
          <p:cNvSpPr txBox="1"/>
          <p:nvPr/>
        </p:nvSpPr>
        <p:spPr>
          <a:xfrm>
            <a:off x="2484784" y="4866035"/>
            <a:ext cx="58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c</a:t>
            </a:r>
            <a:r>
              <a:rPr lang="de-DE" b="1" baseline="-250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V</a:t>
            </a:r>
            <a:r>
              <a:rPr lang="de-DE" b="1" baseline="-25000" dirty="0">
                <a:solidFill>
                  <a:schemeClr val="bg1"/>
                </a:solidFill>
              </a:rPr>
              <a:t>2</a:t>
            </a:r>
            <a:endParaRPr lang="en-US" b="1" baseline="-25000" dirty="0">
              <a:solidFill>
                <a:schemeClr val="bg1"/>
              </a:solidFill>
            </a:endParaRPr>
          </a:p>
        </p:txBody>
      </p:sp>
      <p:sp>
        <p:nvSpPr>
          <p:cNvPr id="15" name="Textfeld 17">
            <a:extLst>
              <a:ext uri="{FF2B5EF4-FFF2-40B4-BE49-F238E27FC236}">
                <a16:creationId xmlns="" xmlns:a16="http://schemas.microsoft.com/office/drawing/2014/main" id="{565D02AF-D18F-7544-AE47-0E405B39C4E7}"/>
              </a:ext>
            </a:extLst>
          </p:cNvPr>
          <p:cNvSpPr txBox="1"/>
          <p:nvPr/>
        </p:nvSpPr>
        <p:spPr>
          <a:xfrm>
            <a:off x="4115464" y="3890089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</a:t>
            </a:r>
            <a:r>
              <a:rPr lang="de-DE" b="1" baseline="-25000" dirty="0"/>
              <a:t>1</a:t>
            </a:r>
          </a:p>
        </p:txBody>
      </p:sp>
      <p:sp>
        <p:nvSpPr>
          <p:cNvPr id="16" name="Textfeld 18">
            <a:extLst>
              <a:ext uri="{FF2B5EF4-FFF2-40B4-BE49-F238E27FC236}">
                <a16:creationId xmlns="" xmlns:a16="http://schemas.microsoft.com/office/drawing/2014/main" id="{63A54299-9FEC-D546-B966-FF39D544E4AB}"/>
              </a:ext>
            </a:extLst>
          </p:cNvPr>
          <p:cNvSpPr txBox="1"/>
          <p:nvPr/>
        </p:nvSpPr>
        <p:spPr>
          <a:xfrm>
            <a:off x="4115464" y="6134249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</a:t>
            </a:r>
            <a:r>
              <a:rPr lang="de-DE" b="1" baseline="-25000" dirty="0"/>
              <a:t>2</a:t>
            </a:r>
          </a:p>
        </p:txBody>
      </p:sp>
      <p:sp>
        <p:nvSpPr>
          <p:cNvPr id="17" name="Textfeld 19">
            <a:extLst>
              <a:ext uri="{FF2B5EF4-FFF2-40B4-BE49-F238E27FC236}">
                <a16:creationId xmlns="" xmlns:a16="http://schemas.microsoft.com/office/drawing/2014/main" id="{DC36C160-82A3-954A-821D-9B3FF8BD6703}"/>
              </a:ext>
            </a:extLst>
          </p:cNvPr>
          <p:cNvSpPr txBox="1"/>
          <p:nvPr/>
        </p:nvSpPr>
        <p:spPr>
          <a:xfrm>
            <a:off x="732184" y="2324863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L</a:t>
            </a:r>
            <a:endParaRPr lang="de-DE" b="1" baseline="-25000" dirty="0"/>
          </a:p>
        </p:txBody>
      </p:sp>
      <p:sp>
        <p:nvSpPr>
          <p:cNvPr id="18" name="Textfeld 20">
            <a:extLst>
              <a:ext uri="{FF2B5EF4-FFF2-40B4-BE49-F238E27FC236}">
                <a16:creationId xmlns="" xmlns:a16="http://schemas.microsoft.com/office/drawing/2014/main" id="{80B48E5B-3573-6244-AFBD-EA20E8ED1855}"/>
              </a:ext>
            </a:extLst>
          </p:cNvPr>
          <p:cNvSpPr txBox="1"/>
          <p:nvPr/>
        </p:nvSpPr>
        <p:spPr>
          <a:xfrm>
            <a:off x="4206904" y="2324863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Q</a:t>
            </a:r>
            <a:endParaRPr lang="de-DE" b="1" baseline="-25000" dirty="0"/>
          </a:p>
        </p:txBody>
      </p:sp>
      <p:sp>
        <p:nvSpPr>
          <p:cNvPr id="21" name="Textfeld 23">
            <a:extLst>
              <a:ext uri="{FF2B5EF4-FFF2-40B4-BE49-F238E27FC236}">
                <a16:creationId xmlns="" xmlns:a16="http://schemas.microsoft.com/office/drawing/2014/main" id="{2B3C6C04-1588-4F49-937E-D2E8DD889E76}"/>
              </a:ext>
            </a:extLst>
          </p:cNvPr>
          <p:cNvSpPr txBox="1"/>
          <p:nvPr/>
        </p:nvSpPr>
        <p:spPr>
          <a:xfrm>
            <a:off x="2052984" y="6382583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b</a:t>
            </a:r>
            <a:endParaRPr lang="de-DE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4">
                <a:extLst>
                  <a:ext uri="{FF2B5EF4-FFF2-40B4-BE49-F238E27FC236}">
                    <a16:creationId xmlns="" xmlns:a16="http://schemas.microsoft.com/office/drawing/2014/main" id="{3A94AE25-0B9D-5B49-BD5D-B310D11AAD9F}"/>
                  </a:ext>
                </a:extLst>
              </p:cNvPr>
              <p:cNvSpPr txBox="1"/>
              <p:nvPr/>
            </p:nvSpPr>
            <p:spPr>
              <a:xfrm>
                <a:off x="5714338" y="2703327"/>
                <a:ext cx="4724400" cy="747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DE" sz="20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de-DE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/>
                            </a:rPr>
                            <m:t>𝐿</m:t>
                          </m:r>
                          <m:r>
                            <a:rPr lang="de-DE" sz="2000" i="1">
                              <a:latin typeface="Cambria Math"/>
                            </a:rPr>
                            <m:t>−</m:t>
                          </m:r>
                          <m:r>
                            <a:rPr lang="de-DE" sz="2000" i="1">
                              <a:latin typeface="Cambria Math"/>
                            </a:rPr>
                            <m:t>𝑄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i="1">
                              <a:latin typeface="Cambria Math"/>
                            </a:rPr>
                            <m:t>+</m:t>
                          </m:r>
                          <m:r>
                            <a:rPr lang="de-DE" sz="2000" i="1">
                              <a:latin typeface="Cambria Math"/>
                            </a:rPr>
                            <m:t>𝑣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DE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feld 24">
                <a:extLst>
                  <a:ext uri="{FF2B5EF4-FFF2-40B4-BE49-F238E27FC236}">
                    <a16:creationId xmlns:a16="http://schemas.microsoft.com/office/drawing/2014/main" id="{3A94AE25-0B9D-5B49-BD5D-B310D11AA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38" y="2703327"/>
                <a:ext cx="4724400" cy="747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5">
                <a:extLst>
                  <a:ext uri="{FF2B5EF4-FFF2-40B4-BE49-F238E27FC236}">
                    <a16:creationId xmlns="" xmlns:a16="http://schemas.microsoft.com/office/drawing/2014/main" id="{9310FFB3-0115-9D4A-95D4-0D772146CA7B}"/>
                  </a:ext>
                </a:extLst>
              </p:cNvPr>
              <p:cNvSpPr txBox="1"/>
              <p:nvPr/>
            </p:nvSpPr>
            <p:spPr>
              <a:xfrm>
                <a:off x="5714338" y="4692732"/>
                <a:ext cx="4572000" cy="747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sz="20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de-DE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/>
                            </a:rPr>
                            <m:t>𝑣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000" i="1">
                              <a:latin typeface="Cambria Math"/>
                            </a:rPr>
                            <m:t>−</m:t>
                          </m:r>
                          <m:r>
                            <a:rPr lang="de-DE" sz="2000" b="0" i="1" smtClean="0">
                              <a:latin typeface="Cambria Math"/>
                            </a:rPr>
                            <m:t>𝑏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feld 25">
                <a:extLst>
                  <a:ext uri="{FF2B5EF4-FFF2-40B4-BE49-F238E27FC236}">
                    <a16:creationId xmlns:a16="http://schemas.microsoft.com/office/drawing/2014/main" id="{9310FFB3-0115-9D4A-95D4-0D772146C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38" y="4692732"/>
                <a:ext cx="4572000" cy="747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F3FEBB50-4528-6149-B568-5F22AB595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366949"/>
            <a:ext cx="10943587" cy="763088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Most are bookkeeping exercises to keep inflow = outflow (</a:t>
            </a:r>
            <a:r>
              <a:rPr lang="en-US" u="sng" dirty="0"/>
              <a:t>mass-balance</a:t>
            </a:r>
            <a:r>
              <a:rPr lang="en-US" dirty="0"/>
              <a:t>)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BDE3DEB-5643-4E47-9F09-0C59DCD2FD39}"/>
              </a:ext>
            </a:extLst>
          </p:cNvPr>
          <p:cNvSpPr txBox="1"/>
          <p:nvPr/>
        </p:nvSpPr>
        <p:spPr>
          <a:xfrm>
            <a:off x="1454790" y="638258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burial</a:t>
            </a:r>
          </a:p>
        </p:txBody>
      </p:sp>
      <p:cxnSp>
        <p:nvCxnSpPr>
          <p:cNvPr id="26" name="Gerade Verbindung mit Pfeil 13">
            <a:extLst>
              <a:ext uri="{FF2B5EF4-FFF2-40B4-BE49-F238E27FC236}">
                <a16:creationId xmlns="" xmlns:a16="http://schemas.microsoft.com/office/drawing/2014/main" id="{9F770577-1E2B-464B-BE06-E4A69C4C4E07}"/>
              </a:ext>
            </a:extLst>
          </p:cNvPr>
          <p:cNvCxnSpPr/>
          <p:nvPr/>
        </p:nvCxnSpPr>
        <p:spPr>
          <a:xfrm>
            <a:off x="2758752" y="3525035"/>
            <a:ext cx="0" cy="1305560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2">
            <a:extLst>
              <a:ext uri="{FF2B5EF4-FFF2-40B4-BE49-F238E27FC236}">
                <a16:creationId xmlns="" xmlns:a16="http://schemas.microsoft.com/office/drawing/2014/main" id="{56B06F30-6A36-E84F-8F00-56DB5A3CA0A9}"/>
              </a:ext>
            </a:extLst>
          </p:cNvPr>
          <p:cNvSpPr txBox="1"/>
          <p:nvPr/>
        </p:nvSpPr>
        <p:spPr>
          <a:xfrm>
            <a:off x="2108512" y="3740866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v</a:t>
            </a:r>
            <a:endParaRPr lang="de-DE" b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78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680A205-D8F4-8746-9CFD-8264B5FCF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0" y="1748458"/>
            <a:ext cx="6321892" cy="4582768"/>
          </a:xfrm>
        </p:spPr>
        <p:txBody>
          <a:bodyPr>
            <a:normAutofit/>
          </a:bodyPr>
          <a:lstStyle/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as a project within GLEON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 by Matt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Hipsey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Louise Bruce and Casper Boon at UWA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Designed to operate with the Aquatic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EcoDynamics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Libraries (AED)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 water quality model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Languages: C (and Fortran for AED)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Freely available as open-source program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https://github.com/AquaticEcoDynamics/GLM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D717F4B-2C9B-7C4A-B044-F8B15DD6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29" y="1322097"/>
            <a:ext cx="2780051" cy="1133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F9F43D3-2B9E-8F43-BCDF-AA931CFD6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83" t="63135" r="19387"/>
          <a:stretch/>
        </p:blipFill>
        <p:spPr>
          <a:xfrm>
            <a:off x="7006364" y="3173150"/>
            <a:ext cx="4944110" cy="21346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2E72B9B-37EF-EE4D-8632-56FEEAB0A351}"/>
              </a:ext>
            </a:extLst>
          </p:cNvPr>
          <p:cNvSpPr/>
          <p:nvPr/>
        </p:nvSpPr>
        <p:spPr>
          <a:xfrm>
            <a:off x="10270347" y="3173149"/>
            <a:ext cx="1677409" cy="484451"/>
          </a:xfrm>
          <a:prstGeom prst="rect">
            <a:avLst/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6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680A205-D8F4-8746-9CFD-8264B5FCF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748458"/>
            <a:ext cx="11052315" cy="4582768"/>
          </a:xfrm>
        </p:spPr>
        <p:txBody>
          <a:bodyPr>
            <a:normAutofit/>
          </a:bodyPr>
          <a:lstStyle/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Vertical one-dimensional model (spatially homogenous lake)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183806F-B138-4648-8758-22FAAB90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95" y="2531990"/>
            <a:ext cx="9613035" cy="379923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5702130D-A892-824C-A60D-AF46D7F3833A}"/>
              </a:ext>
            </a:extLst>
          </p:cNvPr>
          <p:cNvSpPr/>
          <p:nvPr/>
        </p:nvSpPr>
        <p:spPr>
          <a:xfrm>
            <a:off x="5875283" y="3878315"/>
            <a:ext cx="2963917" cy="2427889"/>
          </a:xfrm>
          <a:custGeom>
            <a:avLst/>
            <a:gdLst>
              <a:gd name="connsiteX0" fmla="*/ 2774731 w 2963917"/>
              <a:gd name="connsiteY0" fmla="*/ 2364827 h 2427889"/>
              <a:gd name="connsiteX1" fmla="*/ 2774731 w 2963917"/>
              <a:gd name="connsiteY1" fmla="*/ 2364827 h 2427889"/>
              <a:gd name="connsiteX2" fmla="*/ 2575034 w 2963917"/>
              <a:gd name="connsiteY2" fmla="*/ 2396358 h 2427889"/>
              <a:gd name="connsiteX3" fmla="*/ 2522483 w 2963917"/>
              <a:gd name="connsiteY3" fmla="*/ 2406869 h 2427889"/>
              <a:gd name="connsiteX4" fmla="*/ 2364827 w 2963917"/>
              <a:gd name="connsiteY4" fmla="*/ 2427889 h 2427889"/>
              <a:gd name="connsiteX5" fmla="*/ 1944414 w 2963917"/>
              <a:gd name="connsiteY5" fmla="*/ 2406869 h 2427889"/>
              <a:gd name="connsiteX6" fmla="*/ 1681655 w 2963917"/>
              <a:gd name="connsiteY6" fmla="*/ 2354317 h 2427889"/>
              <a:gd name="connsiteX7" fmla="*/ 1502979 w 2963917"/>
              <a:gd name="connsiteY7" fmla="*/ 2322786 h 2427889"/>
              <a:gd name="connsiteX8" fmla="*/ 1345324 w 2963917"/>
              <a:gd name="connsiteY8" fmla="*/ 2291255 h 2427889"/>
              <a:gd name="connsiteX9" fmla="*/ 1198179 w 2963917"/>
              <a:gd name="connsiteY9" fmla="*/ 2249214 h 2427889"/>
              <a:gd name="connsiteX10" fmla="*/ 1082565 w 2963917"/>
              <a:gd name="connsiteY10" fmla="*/ 2217683 h 2427889"/>
              <a:gd name="connsiteX11" fmla="*/ 809296 w 2963917"/>
              <a:gd name="connsiteY11" fmla="*/ 2112579 h 2427889"/>
              <a:gd name="connsiteX12" fmla="*/ 704193 w 2963917"/>
              <a:gd name="connsiteY12" fmla="*/ 2070538 h 2427889"/>
              <a:gd name="connsiteX13" fmla="*/ 630620 w 2963917"/>
              <a:gd name="connsiteY13" fmla="*/ 2039007 h 2427889"/>
              <a:gd name="connsiteX14" fmla="*/ 578069 w 2963917"/>
              <a:gd name="connsiteY14" fmla="*/ 2028496 h 2427889"/>
              <a:gd name="connsiteX15" fmla="*/ 430924 w 2963917"/>
              <a:gd name="connsiteY15" fmla="*/ 1965434 h 2427889"/>
              <a:gd name="connsiteX16" fmla="*/ 388883 w 2963917"/>
              <a:gd name="connsiteY16" fmla="*/ 1954924 h 2427889"/>
              <a:gd name="connsiteX17" fmla="*/ 346841 w 2963917"/>
              <a:gd name="connsiteY17" fmla="*/ 1923393 h 2427889"/>
              <a:gd name="connsiteX18" fmla="*/ 283779 w 2963917"/>
              <a:gd name="connsiteY18" fmla="*/ 1881352 h 2427889"/>
              <a:gd name="connsiteX19" fmla="*/ 157655 w 2963917"/>
              <a:gd name="connsiteY19" fmla="*/ 1786758 h 2427889"/>
              <a:gd name="connsiteX20" fmla="*/ 84083 w 2963917"/>
              <a:gd name="connsiteY20" fmla="*/ 1702676 h 2427889"/>
              <a:gd name="connsiteX21" fmla="*/ 21020 w 2963917"/>
              <a:gd name="connsiteY21" fmla="*/ 1555531 h 2427889"/>
              <a:gd name="connsiteX22" fmla="*/ 0 w 2963917"/>
              <a:gd name="connsiteY22" fmla="*/ 1450427 h 2427889"/>
              <a:gd name="connsiteX23" fmla="*/ 10510 w 2963917"/>
              <a:gd name="connsiteY23" fmla="*/ 1219200 h 2427889"/>
              <a:gd name="connsiteX24" fmla="*/ 31531 w 2963917"/>
              <a:gd name="connsiteY24" fmla="*/ 1156138 h 2427889"/>
              <a:gd name="connsiteX25" fmla="*/ 52551 w 2963917"/>
              <a:gd name="connsiteY25" fmla="*/ 1008993 h 2427889"/>
              <a:gd name="connsiteX26" fmla="*/ 126124 w 2963917"/>
              <a:gd name="connsiteY26" fmla="*/ 882869 h 2427889"/>
              <a:gd name="connsiteX27" fmla="*/ 189186 w 2963917"/>
              <a:gd name="connsiteY27" fmla="*/ 777765 h 2427889"/>
              <a:gd name="connsiteX28" fmla="*/ 210207 w 2963917"/>
              <a:gd name="connsiteY28" fmla="*/ 746234 h 2427889"/>
              <a:gd name="connsiteX29" fmla="*/ 283779 w 2963917"/>
              <a:gd name="connsiteY29" fmla="*/ 651641 h 2427889"/>
              <a:gd name="connsiteX30" fmla="*/ 346841 w 2963917"/>
              <a:gd name="connsiteY30" fmla="*/ 588579 h 2427889"/>
              <a:gd name="connsiteX31" fmla="*/ 441434 w 2963917"/>
              <a:gd name="connsiteY31" fmla="*/ 525517 h 2427889"/>
              <a:gd name="connsiteX32" fmla="*/ 493986 w 2963917"/>
              <a:gd name="connsiteY32" fmla="*/ 462455 h 2427889"/>
              <a:gd name="connsiteX33" fmla="*/ 525517 w 2963917"/>
              <a:gd name="connsiteY33" fmla="*/ 420414 h 2427889"/>
              <a:gd name="connsiteX34" fmla="*/ 609600 w 2963917"/>
              <a:gd name="connsiteY34" fmla="*/ 346841 h 2427889"/>
              <a:gd name="connsiteX35" fmla="*/ 662151 w 2963917"/>
              <a:gd name="connsiteY35" fmla="*/ 325821 h 2427889"/>
              <a:gd name="connsiteX36" fmla="*/ 693683 w 2963917"/>
              <a:gd name="connsiteY36" fmla="*/ 304800 h 2427889"/>
              <a:gd name="connsiteX37" fmla="*/ 767255 w 2963917"/>
              <a:gd name="connsiteY37" fmla="*/ 262758 h 2427889"/>
              <a:gd name="connsiteX38" fmla="*/ 861848 w 2963917"/>
              <a:gd name="connsiteY38" fmla="*/ 199696 h 2427889"/>
              <a:gd name="connsiteX39" fmla="*/ 903889 w 2963917"/>
              <a:gd name="connsiteY39" fmla="*/ 178676 h 2427889"/>
              <a:gd name="connsiteX40" fmla="*/ 935420 w 2963917"/>
              <a:gd name="connsiteY40" fmla="*/ 157655 h 2427889"/>
              <a:gd name="connsiteX41" fmla="*/ 998483 w 2963917"/>
              <a:gd name="connsiteY41" fmla="*/ 136634 h 2427889"/>
              <a:gd name="connsiteX42" fmla="*/ 1030014 w 2963917"/>
              <a:gd name="connsiteY42" fmla="*/ 115614 h 2427889"/>
              <a:gd name="connsiteX43" fmla="*/ 1072055 w 2963917"/>
              <a:gd name="connsiteY43" fmla="*/ 105103 h 2427889"/>
              <a:gd name="connsiteX44" fmla="*/ 1103586 w 2963917"/>
              <a:gd name="connsiteY44" fmla="*/ 94593 h 2427889"/>
              <a:gd name="connsiteX45" fmla="*/ 1156138 w 2963917"/>
              <a:gd name="connsiteY45" fmla="*/ 84083 h 2427889"/>
              <a:gd name="connsiteX46" fmla="*/ 1282262 w 2963917"/>
              <a:gd name="connsiteY46" fmla="*/ 52552 h 2427889"/>
              <a:gd name="connsiteX47" fmla="*/ 1408386 w 2963917"/>
              <a:gd name="connsiteY47" fmla="*/ 21021 h 2427889"/>
              <a:gd name="connsiteX48" fmla="*/ 1492469 w 2963917"/>
              <a:gd name="connsiteY48" fmla="*/ 0 h 2427889"/>
              <a:gd name="connsiteX49" fmla="*/ 1587062 w 2963917"/>
              <a:gd name="connsiteY49" fmla="*/ 10510 h 2427889"/>
              <a:gd name="connsiteX50" fmla="*/ 1681655 w 2963917"/>
              <a:gd name="connsiteY50" fmla="*/ 31531 h 2427889"/>
              <a:gd name="connsiteX51" fmla="*/ 1744717 w 2963917"/>
              <a:gd name="connsiteY51" fmla="*/ 42041 h 2427889"/>
              <a:gd name="connsiteX52" fmla="*/ 1828800 w 2963917"/>
              <a:gd name="connsiteY52" fmla="*/ 73572 h 2427889"/>
              <a:gd name="connsiteX53" fmla="*/ 1965434 w 2963917"/>
              <a:gd name="connsiteY53" fmla="*/ 115614 h 2427889"/>
              <a:gd name="connsiteX54" fmla="*/ 2070538 w 2963917"/>
              <a:gd name="connsiteY54" fmla="*/ 136634 h 2427889"/>
              <a:gd name="connsiteX55" fmla="*/ 2144110 w 2963917"/>
              <a:gd name="connsiteY55" fmla="*/ 157655 h 2427889"/>
              <a:gd name="connsiteX56" fmla="*/ 2196662 w 2963917"/>
              <a:gd name="connsiteY56" fmla="*/ 168165 h 2427889"/>
              <a:gd name="connsiteX57" fmla="*/ 2448910 w 2963917"/>
              <a:gd name="connsiteY57" fmla="*/ 220717 h 2427889"/>
              <a:gd name="connsiteX58" fmla="*/ 2522483 w 2963917"/>
              <a:gd name="connsiteY58" fmla="*/ 241738 h 2427889"/>
              <a:gd name="connsiteX59" fmla="*/ 2596055 w 2963917"/>
              <a:gd name="connsiteY59" fmla="*/ 252248 h 2427889"/>
              <a:gd name="connsiteX60" fmla="*/ 2627586 w 2963917"/>
              <a:gd name="connsiteY60" fmla="*/ 262758 h 2427889"/>
              <a:gd name="connsiteX61" fmla="*/ 2722179 w 2963917"/>
              <a:gd name="connsiteY61" fmla="*/ 294289 h 2427889"/>
              <a:gd name="connsiteX62" fmla="*/ 2764220 w 2963917"/>
              <a:gd name="connsiteY62" fmla="*/ 325821 h 2427889"/>
              <a:gd name="connsiteX63" fmla="*/ 2827283 w 2963917"/>
              <a:gd name="connsiteY63" fmla="*/ 451945 h 2427889"/>
              <a:gd name="connsiteX64" fmla="*/ 2837793 w 2963917"/>
              <a:gd name="connsiteY64" fmla="*/ 525517 h 2427889"/>
              <a:gd name="connsiteX65" fmla="*/ 2858814 w 2963917"/>
              <a:gd name="connsiteY65" fmla="*/ 588579 h 2427889"/>
              <a:gd name="connsiteX66" fmla="*/ 2879834 w 2963917"/>
              <a:gd name="connsiteY66" fmla="*/ 693683 h 2427889"/>
              <a:gd name="connsiteX67" fmla="*/ 2890345 w 2963917"/>
              <a:gd name="connsiteY67" fmla="*/ 809296 h 2427889"/>
              <a:gd name="connsiteX68" fmla="*/ 2911365 w 2963917"/>
              <a:gd name="connsiteY68" fmla="*/ 1460938 h 2427889"/>
              <a:gd name="connsiteX69" fmla="*/ 2921876 w 2963917"/>
              <a:gd name="connsiteY69" fmla="*/ 1502979 h 2427889"/>
              <a:gd name="connsiteX70" fmla="*/ 2932386 w 2963917"/>
              <a:gd name="connsiteY70" fmla="*/ 1566041 h 2427889"/>
              <a:gd name="connsiteX71" fmla="*/ 2953407 w 2963917"/>
              <a:gd name="connsiteY71" fmla="*/ 1660634 h 2427889"/>
              <a:gd name="connsiteX72" fmla="*/ 2963917 w 2963917"/>
              <a:gd name="connsiteY72" fmla="*/ 1723696 h 2427889"/>
              <a:gd name="connsiteX73" fmla="*/ 2953407 w 2963917"/>
              <a:gd name="connsiteY73" fmla="*/ 1860331 h 2427889"/>
              <a:gd name="connsiteX74" fmla="*/ 2921876 w 2963917"/>
              <a:gd name="connsiteY74" fmla="*/ 1975945 h 2427889"/>
              <a:gd name="connsiteX75" fmla="*/ 2900855 w 2963917"/>
              <a:gd name="connsiteY75" fmla="*/ 2060027 h 2427889"/>
              <a:gd name="connsiteX76" fmla="*/ 2848303 w 2963917"/>
              <a:gd name="connsiteY76" fmla="*/ 2133600 h 2427889"/>
              <a:gd name="connsiteX77" fmla="*/ 2806262 w 2963917"/>
              <a:gd name="connsiteY77" fmla="*/ 2196662 h 2427889"/>
              <a:gd name="connsiteX78" fmla="*/ 2785241 w 2963917"/>
              <a:gd name="connsiteY78" fmla="*/ 2228193 h 2427889"/>
              <a:gd name="connsiteX79" fmla="*/ 2753710 w 2963917"/>
              <a:gd name="connsiteY79" fmla="*/ 2291255 h 2427889"/>
              <a:gd name="connsiteX80" fmla="*/ 2722179 w 2963917"/>
              <a:gd name="connsiteY80" fmla="*/ 2301765 h 2427889"/>
              <a:gd name="connsiteX81" fmla="*/ 2680138 w 2963917"/>
              <a:gd name="connsiteY81" fmla="*/ 2322786 h 2427889"/>
              <a:gd name="connsiteX82" fmla="*/ 2680138 w 2963917"/>
              <a:gd name="connsiteY82" fmla="*/ 2322786 h 2427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963917" h="2427889">
                <a:moveTo>
                  <a:pt x="2774731" y="2364827"/>
                </a:moveTo>
                <a:lnTo>
                  <a:pt x="2774731" y="2364827"/>
                </a:lnTo>
                <a:cubicBezTo>
                  <a:pt x="2557100" y="2408354"/>
                  <a:pt x="2777432" y="2367443"/>
                  <a:pt x="2575034" y="2396358"/>
                </a:cubicBezTo>
                <a:cubicBezTo>
                  <a:pt x="2557350" y="2398884"/>
                  <a:pt x="2540104" y="2403932"/>
                  <a:pt x="2522483" y="2406869"/>
                </a:cubicBezTo>
                <a:cubicBezTo>
                  <a:pt x="2478979" y="2414120"/>
                  <a:pt x="2407327" y="2422577"/>
                  <a:pt x="2364827" y="2427889"/>
                </a:cubicBezTo>
                <a:cubicBezTo>
                  <a:pt x="2317864" y="2426212"/>
                  <a:pt x="2043942" y="2421087"/>
                  <a:pt x="1944414" y="2406869"/>
                </a:cubicBezTo>
                <a:cubicBezTo>
                  <a:pt x="1738035" y="2377387"/>
                  <a:pt x="1835584" y="2383179"/>
                  <a:pt x="1681655" y="2354317"/>
                </a:cubicBezTo>
                <a:cubicBezTo>
                  <a:pt x="1490059" y="2318393"/>
                  <a:pt x="1751583" y="2378032"/>
                  <a:pt x="1502979" y="2322786"/>
                </a:cubicBezTo>
                <a:cubicBezTo>
                  <a:pt x="1357024" y="2290351"/>
                  <a:pt x="1479942" y="2310486"/>
                  <a:pt x="1345324" y="2291255"/>
                </a:cubicBezTo>
                <a:lnTo>
                  <a:pt x="1198179" y="2249214"/>
                </a:lnTo>
                <a:cubicBezTo>
                  <a:pt x="1159713" y="2238444"/>
                  <a:pt x="1119848" y="2232023"/>
                  <a:pt x="1082565" y="2217683"/>
                </a:cubicBezTo>
                <a:lnTo>
                  <a:pt x="809296" y="2112579"/>
                </a:lnTo>
                <a:cubicBezTo>
                  <a:pt x="774129" y="2098903"/>
                  <a:pt x="739084" y="2084905"/>
                  <a:pt x="704193" y="2070538"/>
                </a:cubicBezTo>
                <a:cubicBezTo>
                  <a:pt x="679521" y="2060379"/>
                  <a:pt x="656783" y="2044240"/>
                  <a:pt x="630620" y="2039007"/>
                </a:cubicBezTo>
                <a:cubicBezTo>
                  <a:pt x="613103" y="2035503"/>
                  <a:pt x="595143" y="2033750"/>
                  <a:pt x="578069" y="2028496"/>
                </a:cubicBezTo>
                <a:cubicBezTo>
                  <a:pt x="425367" y="1981510"/>
                  <a:pt x="557357" y="2016007"/>
                  <a:pt x="430924" y="1965434"/>
                </a:cubicBezTo>
                <a:cubicBezTo>
                  <a:pt x="417512" y="1960069"/>
                  <a:pt x="402897" y="1958427"/>
                  <a:pt x="388883" y="1954924"/>
                </a:cubicBezTo>
                <a:cubicBezTo>
                  <a:pt x="374869" y="1944414"/>
                  <a:pt x="361192" y="1933438"/>
                  <a:pt x="346841" y="1923393"/>
                </a:cubicBezTo>
                <a:cubicBezTo>
                  <a:pt x="326144" y="1908905"/>
                  <a:pt x="304260" y="1896144"/>
                  <a:pt x="283779" y="1881352"/>
                </a:cubicBezTo>
                <a:cubicBezTo>
                  <a:pt x="241176" y="1850583"/>
                  <a:pt x="194815" y="1823917"/>
                  <a:pt x="157655" y="1786758"/>
                </a:cubicBezTo>
                <a:cubicBezTo>
                  <a:pt x="107527" y="1736631"/>
                  <a:pt x="113054" y="1749029"/>
                  <a:pt x="84083" y="1702676"/>
                </a:cubicBezTo>
                <a:cubicBezTo>
                  <a:pt x="50140" y="1648367"/>
                  <a:pt x="35112" y="1625994"/>
                  <a:pt x="21020" y="1555531"/>
                </a:cubicBezTo>
                <a:lnTo>
                  <a:pt x="0" y="1450427"/>
                </a:lnTo>
                <a:cubicBezTo>
                  <a:pt x="3503" y="1373351"/>
                  <a:pt x="2290" y="1295916"/>
                  <a:pt x="10510" y="1219200"/>
                </a:cubicBezTo>
                <a:cubicBezTo>
                  <a:pt x="12871" y="1197168"/>
                  <a:pt x="26888" y="1177804"/>
                  <a:pt x="31531" y="1156138"/>
                </a:cubicBezTo>
                <a:cubicBezTo>
                  <a:pt x="33741" y="1145826"/>
                  <a:pt x="45654" y="1028304"/>
                  <a:pt x="52551" y="1008993"/>
                </a:cubicBezTo>
                <a:cubicBezTo>
                  <a:pt x="86443" y="914097"/>
                  <a:pt x="84727" y="947265"/>
                  <a:pt x="126124" y="882869"/>
                </a:cubicBezTo>
                <a:cubicBezTo>
                  <a:pt x="148218" y="848501"/>
                  <a:pt x="166522" y="811760"/>
                  <a:pt x="189186" y="777765"/>
                </a:cubicBezTo>
                <a:cubicBezTo>
                  <a:pt x="196193" y="767255"/>
                  <a:pt x="202628" y="756340"/>
                  <a:pt x="210207" y="746234"/>
                </a:cubicBezTo>
                <a:cubicBezTo>
                  <a:pt x="234174" y="714278"/>
                  <a:pt x="255533" y="679887"/>
                  <a:pt x="283779" y="651641"/>
                </a:cubicBezTo>
                <a:cubicBezTo>
                  <a:pt x="304800" y="630620"/>
                  <a:pt x="323059" y="606415"/>
                  <a:pt x="346841" y="588579"/>
                </a:cubicBezTo>
                <a:cubicBezTo>
                  <a:pt x="405226" y="544791"/>
                  <a:pt x="373862" y="566061"/>
                  <a:pt x="441434" y="525517"/>
                </a:cubicBezTo>
                <a:cubicBezTo>
                  <a:pt x="487894" y="455828"/>
                  <a:pt x="433291" y="533266"/>
                  <a:pt x="493986" y="462455"/>
                </a:cubicBezTo>
                <a:cubicBezTo>
                  <a:pt x="505386" y="449155"/>
                  <a:pt x="513982" y="433597"/>
                  <a:pt x="525517" y="420414"/>
                </a:cubicBezTo>
                <a:cubicBezTo>
                  <a:pt x="545022" y="398123"/>
                  <a:pt x="582571" y="361857"/>
                  <a:pt x="609600" y="346841"/>
                </a:cubicBezTo>
                <a:cubicBezTo>
                  <a:pt x="626092" y="337679"/>
                  <a:pt x="645276" y="334258"/>
                  <a:pt x="662151" y="325821"/>
                </a:cubicBezTo>
                <a:cubicBezTo>
                  <a:pt x="673450" y="320172"/>
                  <a:pt x="682851" y="311299"/>
                  <a:pt x="693683" y="304800"/>
                </a:cubicBezTo>
                <a:cubicBezTo>
                  <a:pt x="717903" y="290268"/>
                  <a:pt x="743303" y="277728"/>
                  <a:pt x="767255" y="262758"/>
                </a:cubicBezTo>
                <a:cubicBezTo>
                  <a:pt x="799390" y="242673"/>
                  <a:pt x="827953" y="216643"/>
                  <a:pt x="861848" y="199696"/>
                </a:cubicBezTo>
                <a:cubicBezTo>
                  <a:pt x="875862" y="192689"/>
                  <a:pt x="890286" y="186449"/>
                  <a:pt x="903889" y="178676"/>
                </a:cubicBezTo>
                <a:cubicBezTo>
                  <a:pt x="914857" y="172409"/>
                  <a:pt x="923877" y="162785"/>
                  <a:pt x="935420" y="157655"/>
                </a:cubicBezTo>
                <a:cubicBezTo>
                  <a:pt x="955668" y="148656"/>
                  <a:pt x="978235" y="145633"/>
                  <a:pt x="998483" y="136634"/>
                </a:cubicBezTo>
                <a:cubicBezTo>
                  <a:pt x="1010026" y="131504"/>
                  <a:pt x="1018404" y="120590"/>
                  <a:pt x="1030014" y="115614"/>
                </a:cubicBezTo>
                <a:cubicBezTo>
                  <a:pt x="1043291" y="109924"/>
                  <a:pt x="1058166" y="109071"/>
                  <a:pt x="1072055" y="105103"/>
                </a:cubicBezTo>
                <a:cubicBezTo>
                  <a:pt x="1082708" y="102059"/>
                  <a:pt x="1092838" y="97280"/>
                  <a:pt x="1103586" y="94593"/>
                </a:cubicBezTo>
                <a:cubicBezTo>
                  <a:pt x="1120917" y="90260"/>
                  <a:pt x="1138903" y="88783"/>
                  <a:pt x="1156138" y="84083"/>
                </a:cubicBezTo>
                <a:cubicBezTo>
                  <a:pt x="1287008" y="48391"/>
                  <a:pt x="1151573" y="74333"/>
                  <a:pt x="1282262" y="52552"/>
                </a:cubicBezTo>
                <a:cubicBezTo>
                  <a:pt x="1400860" y="13019"/>
                  <a:pt x="1289499" y="46497"/>
                  <a:pt x="1408386" y="21021"/>
                </a:cubicBezTo>
                <a:cubicBezTo>
                  <a:pt x="1436635" y="14968"/>
                  <a:pt x="1492469" y="0"/>
                  <a:pt x="1492469" y="0"/>
                </a:cubicBezTo>
                <a:cubicBezTo>
                  <a:pt x="1524000" y="3503"/>
                  <a:pt x="1555656" y="6023"/>
                  <a:pt x="1587062" y="10510"/>
                </a:cubicBezTo>
                <a:cubicBezTo>
                  <a:pt x="1651298" y="19687"/>
                  <a:pt x="1624289" y="20058"/>
                  <a:pt x="1681655" y="31531"/>
                </a:cubicBezTo>
                <a:cubicBezTo>
                  <a:pt x="1702552" y="35710"/>
                  <a:pt x="1723696" y="38538"/>
                  <a:pt x="1744717" y="42041"/>
                </a:cubicBezTo>
                <a:cubicBezTo>
                  <a:pt x="1838450" y="73287"/>
                  <a:pt x="1690516" y="23287"/>
                  <a:pt x="1828800" y="73572"/>
                </a:cubicBezTo>
                <a:cubicBezTo>
                  <a:pt x="1875199" y="90444"/>
                  <a:pt x="1917590" y="102566"/>
                  <a:pt x="1965434" y="115614"/>
                </a:cubicBezTo>
                <a:cubicBezTo>
                  <a:pt x="2074234" y="145287"/>
                  <a:pt x="1925242" y="103104"/>
                  <a:pt x="2070538" y="136634"/>
                </a:cubicBezTo>
                <a:cubicBezTo>
                  <a:pt x="2095390" y="142369"/>
                  <a:pt x="2119366" y="151469"/>
                  <a:pt x="2144110" y="157655"/>
                </a:cubicBezTo>
                <a:cubicBezTo>
                  <a:pt x="2161441" y="161988"/>
                  <a:pt x="2179386" y="163619"/>
                  <a:pt x="2196662" y="168165"/>
                </a:cubicBezTo>
                <a:cubicBezTo>
                  <a:pt x="2402687" y="222382"/>
                  <a:pt x="2275776" y="203404"/>
                  <a:pt x="2448910" y="220717"/>
                </a:cubicBezTo>
                <a:cubicBezTo>
                  <a:pt x="2473434" y="227724"/>
                  <a:pt x="2497543" y="236394"/>
                  <a:pt x="2522483" y="241738"/>
                </a:cubicBezTo>
                <a:cubicBezTo>
                  <a:pt x="2546706" y="246929"/>
                  <a:pt x="2571763" y="247390"/>
                  <a:pt x="2596055" y="252248"/>
                </a:cubicBezTo>
                <a:cubicBezTo>
                  <a:pt x="2606919" y="254421"/>
                  <a:pt x="2616933" y="259714"/>
                  <a:pt x="2627586" y="262758"/>
                </a:cubicBezTo>
                <a:cubicBezTo>
                  <a:pt x="2666796" y="273961"/>
                  <a:pt x="2683818" y="272977"/>
                  <a:pt x="2722179" y="294289"/>
                </a:cubicBezTo>
                <a:cubicBezTo>
                  <a:pt x="2737492" y="302796"/>
                  <a:pt x="2750206" y="315310"/>
                  <a:pt x="2764220" y="325821"/>
                </a:cubicBezTo>
                <a:cubicBezTo>
                  <a:pt x="2790195" y="369112"/>
                  <a:pt x="2812891" y="401574"/>
                  <a:pt x="2827283" y="451945"/>
                </a:cubicBezTo>
                <a:cubicBezTo>
                  <a:pt x="2834089" y="475765"/>
                  <a:pt x="2832223" y="501378"/>
                  <a:pt x="2837793" y="525517"/>
                </a:cubicBezTo>
                <a:cubicBezTo>
                  <a:pt x="2842775" y="547107"/>
                  <a:pt x="2853440" y="567083"/>
                  <a:pt x="2858814" y="588579"/>
                </a:cubicBezTo>
                <a:cubicBezTo>
                  <a:pt x="2867479" y="623241"/>
                  <a:pt x="2872827" y="658648"/>
                  <a:pt x="2879834" y="693683"/>
                </a:cubicBezTo>
                <a:cubicBezTo>
                  <a:pt x="2883338" y="732221"/>
                  <a:pt x="2888858" y="770628"/>
                  <a:pt x="2890345" y="809296"/>
                </a:cubicBezTo>
                <a:cubicBezTo>
                  <a:pt x="2895020" y="930855"/>
                  <a:pt x="2897932" y="1293033"/>
                  <a:pt x="2911365" y="1460938"/>
                </a:cubicBezTo>
                <a:cubicBezTo>
                  <a:pt x="2912517" y="1475337"/>
                  <a:pt x="2919043" y="1488815"/>
                  <a:pt x="2921876" y="1502979"/>
                </a:cubicBezTo>
                <a:cubicBezTo>
                  <a:pt x="2926055" y="1523876"/>
                  <a:pt x="2928574" y="1545074"/>
                  <a:pt x="2932386" y="1566041"/>
                </a:cubicBezTo>
                <a:cubicBezTo>
                  <a:pt x="2969095" y="1767947"/>
                  <a:pt x="2919669" y="1491948"/>
                  <a:pt x="2953407" y="1660634"/>
                </a:cubicBezTo>
                <a:cubicBezTo>
                  <a:pt x="2957586" y="1681531"/>
                  <a:pt x="2960414" y="1702675"/>
                  <a:pt x="2963917" y="1723696"/>
                </a:cubicBezTo>
                <a:cubicBezTo>
                  <a:pt x="2960414" y="1769241"/>
                  <a:pt x="2959867" y="1815111"/>
                  <a:pt x="2953407" y="1860331"/>
                </a:cubicBezTo>
                <a:cubicBezTo>
                  <a:pt x="2940792" y="1948634"/>
                  <a:pt x="2937268" y="1919510"/>
                  <a:pt x="2921876" y="1975945"/>
                </a:cubicBezTo>
                <a:cubicBezTo>
                  <a:pt x="2914275" y="2003817"/>
                  <a:pt x="2916880" y="2035989"/>
                  <a:pt x="2900855" y="2060027"/>
                </a:cubicBezTo>
                <a:cubicBezTo>
                  <a:pt x="2832495" y="2162565"/>
                  <a:pt x="2939585" y="2003195"/>
                  <a:pt x="2848303" y="2133600"/>
                </a:cubicBezTo>
                <a:cubicBezTo>
                  <a:pt x="2833815" y="2154297"/>
                  <a:pt x="2820276" y="2175641"/>
                  <a:pt x="2806262" y="2196662"/>
                </a:cubicBezTo>
                <a:lnTo>
                  <a:pt x="2785241" y="2228193"/>
                </a:lnTo>
                <a:cubicBezTo>
                  <a:pt x="2778317" y="2248965"/>
                  <a:pt x="2772233" y="2276437"/>
                  <a:pt x="2753710" y="2291255"/>
                </a:cubicBezTo>
                <a:cubicBezTo>
                  <a:pt x="2745059" y="2298176"/>
                  <a:pt x="2732689" y="2298262"/>
                  <a:pt x="2722179" y="2301765"/>
                </a:cubicBezTo>
                <a:cubicBezTo>
                  <a:pt x="2687733" y="2324729"/>
                  <a:pt x="2703280" y="2322786"/>
                  <a:pt x="2680138" y="2322786"/>
                </a:cubicBezTo>
                <a:lnTo>
                  <a:pt x="2680138" y="2322786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EC6F6A-AA9A-784A-8545-96503B68A032}"/>
              </a:ext>
            </a:extLst>
          </p:cNvPr>
          <p:cNvSpPr txBox="1"/>
          <p:nvPr/>
        </p:nvSpPr>
        <p:spPr>
          <a:xfrm>
            <a:off x="9661260" y="6331226"/>
            <a:ext cx="136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Trolle</a:t>
            </a:r>
            <a:r>
              <a:rPr lang="en-US" dirty="0"/>
              <a:t> (2012)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FB86D58-1073-D84A-A4AF-56CE99324793}"/>
              </a:ext>
            </a:extLst>
          </p:cNvPr>
          <p:cNvGrpSpPr/>
          <p:nvPr/>
        </p:nvGrpSpPr>
        <p:grpSpPr>
          <a:xfrm>
            <a:off x="6984041" y="307060"/>
            <a:ext cx="5062067" cy="1114425"/>
            <a:chOff x="6170539" y="2768709"/>
            <a:chExt cx="5062067" cy="1114425"/>
          </a:xfrm>
        </p:grpSpPr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A03651AD-4F58-0D4A-8875-EB20F8EFE4F2}"/>
                </a:ext>
              </a:extLst>
            </p:cNvPr>
            <p:cNvSpPr/>
            <p:nvPr/>
          </p:nvSpPr>
          <p:spPr>
            <a:xfrm>
              <a:off x="6170539" y="2768709"/>
              <a:ext cx="5062067" cy="1114425"/>
            </a:xfrm>
            <a:custGeom>
              <a:avLst/>
              <a:gdLst>
                <a:gd name="connsiteX0" fmla="*/ 214313 w 5062067"/>
                <a:gd name="connsiteY0" fmla="*/ 14288 h 1114425"/>
                <a:gd name="connsiteX1" fmla="*/ 214313 w 5062067"/>
                <a:gd name="connsiteY1" fmla="*/ 14288 h 1114425"/>
                <a:gd name="connsiteX2" fmla="*/ 1057275 w 5062067"/>
                <a:gd name="connsiteY2" fmla="*/ 14288 h 1114425"/>
                <a:gd name="connsiteX3" fmla="*/ 2357438 w 5062067"/>
                <a:gd name="connsiteY3" fmla="*/ 0 h 1114425"/>
                <a:gd name="connsiteX4" fmla="*/ 3043238 w 5062067"/>
                <a:gd name="connsiteY4" fmla="*/ 14288 h 1114425"/>
                <a:gd name="connsiteX5" fmla="*/ 3457575 w 5062067"/>
                <a:gd name="connsiteY5" fmla="*/ 0 h 1114425"/>
                <a:gd name="connsiteX6" fmla="*/ 4729163 w 5062067"/>
                <a:gd name="connsiteY6" fmla="*/ 14288 h 1114425"/>
                <a:gd name="connsiteX7" fmla="*/ 5057775 w 5062067"/>
                <a:gd name="connsiteY7" fmla="*/ 28575 h 1114425"/>
                <a:gd name="connsiteX8" fmla="*/ 5029200 w 5062067"/>
                <a:gd name="connsiteY8" fmla="*/ 71438 h 1114425"/>
                <a:gd name="connsiteX9" fmla="*/ 4957763 w 5062067"/>
                <a:gd name="connsiteY9" fmla="*/ 200025 h 1114425"/>
                <a:gd name="connsiteX10" fmla="*/ 4886325 w 5062067"/>
                <a:gd name="connsiteY10" fmla="*/ 285750 h 1114425"/>
                <a:gd name="connsiteX11" fmla="*/ 4843463 w 5062067"/>
                <a:gd name="connsiteY11" fmla="*/ 328613 h 1114425"/>
                <a:gd name="connsiteX12" fmla="*/ 4786313 w 5062067"/>
                <a:gd name="connsiteY12" fmla="*/ 414338 h 1114425"/>
                <a:gd name="connsiteX13" fmla="*/ 4757738 w 5062067"/>
                <a:gd name="connsiteY13" fmla="*/ 457200 h 1114425"/>
                <a:gd name="connsiteX14" fmla="*/ 4714875 w 5062067"/>
                <a:gd name="connsiteY14" fmla="*/ 485775 h 1114425"/>
                <a:gd name="connsiteX15" fmla="*/ 4657725 w 5062067"/>
                <a:gd name="connsiteY15" fmla="*/ 571500 h 1114425"/>
                <a:gd name="connsiteX16" fmla="*/ 4629150 w 5062067"/>
                <a:gd name="connsiteY16" fmla="*/ 614363 h 1114425"/>
                <a:gd name="connsiteX17" fmla="*/ 4586288 w 5062067"/>
                <a:gd name="connsiteY17" fmla="*/ 642938 h 1114425"/>
                <a:gd name="connsiteX18" fmla="*/ 4543425 w 5062067"/>
                <a:gd name="connsiteY18" fmla="*/ 685800 h 1114425"/>
                <a:gd name="connsiteX19" fmla="*/ 4500563 w 5062067"/>
                <a:gd name="connsiteY19" fmla="*/ 714375 h 1114425"/>
                <a:gd name="connsiteX20" fmla="*/ 4457700 w 5062067"/>
                <a:gd name="connsiteY20" fmla="*/ 757238 h 1114425"/>
                <a:gd name="connsiteX21" fmla="*/ 4314825 w 5062067"/>
                <a:gd name="connsiteY21" fmla="*/ 842963 h 1114425"/>
                <a:gd name="connsiteX22" fmla="*/ 4271963 w 5062067"/>
                <a:gd name="connsiteY22" fmla="*/ 857250 h 1114425"/>
                <a:gd name="connsiteX23" fmla="*/ 4214813 w 5062067"/>
                <a:gd name="connsiteY23" fmla="*/ 885825 h 1114425"/>
                <a:gd name="connsiteX24" fmla="*/ 4171950 w 5062067"/>
                <a:gd name="connsiteY24" fmla="*/ 914400 h 1114425"/>
                <a:gd name="connsiteX25" fmla="*/ 4114800 w 5062067"/>
                <a:gd name="connsiteY25" fmla="*/ 928688 h 1114425"/>
                <a:gd name="connsiteX26" fmla="*/ 4029075 w 5062067"/>
                <a:gd name="connsiteY26" fmla="*/ 957263 h 1114425"/>
                <a:gd name="connsiteX27" fmla="*/ 3971925 w 5062067"/>
                <a:gd name="connsiteY27" fmla="*/ 971550 h 1114425"/>
                <a:gd name="connsiteX28" fmla="*/ 3929063 w 5062067"/>
                <a:gd name="connsiteY28" fmla="*/ 985838 h 1114425"/>
                <a:gd name="connsiteX29" fmla="*/ 3814763 w 5062067"/>
                <a:gd name="connsiteY29" fmla="*/ 1000125 h 1114425"/>
                <a:gd name="connsiteX30" fmla="*/ 3414713 w 5062067"/>
                <a:gd name="connsiteY30" fmla="*/ 1042988 h 1114425"/>
                <a:gd name="connsiteX31" fmla="*/ 3257550 w 5062067"/>
                <a:gd name="connsiteY31" fmla="*/ 1071563 h 1114425"/>
                <a:gd name="connsiteX32" fmla="*/ 3171825 w 5062067"/>
                <a:gd name="connsiteY32" fmla="*/ 1085850 h 1114425"/>
                <a:gd name="connsiteX33" fmla="*/ 2914650 w 5062067"/>
                <a:gd name="connsiteY33" fmla="*/ 1114425 h 1114425"/>
                <a:gd name="connsiteX34" fmla="*/ 1557338 w 5062067"/>
                <a:gd name="connsiteY34" fmla="*/ 1100138 h 1114425"/>
                <a:gd name="connsiteX35" fmla="*/ 1314450 w 5062067"/>
                <a:gd name="connsiteY35" fmla="*/ 1071563 h 1114425"/>
                <a:gd name="connsiteX36" fmla="*/ 1200150 w 5062067"/>
                <a:gd name="connsiteY36" fmla="*/ 1042988 h 1114425"/>
                <a:gd name="connsiteX37" fmla="*/ 1143000 w 5062067"/>
                <a:gd name="connsiteY37" fmla="*/ 1028700 h 1114425"/>
                <a:gd name="connsiteX38" fmla="*/ 1100138 w 5062067"/>
                <a:gd name="connsiteY38" fmla="*/ 1014413 h 1114425"/>
                <a:gd name="connsiteX39" fmla="*/ 985838 w 5062067"/>
                <a:gd name="connsiteY39" fmla="*/ 985838 h 1114425"/>
                <a:gd name="connsiteX40" fmla="*/ 942975 w 5062067"/>
                <a:gd name="connsiteY40" fmla="*/ 971550 h 1114425"/>
                <a:gd name="connsiteX41" fmla="*/ 757238 w 5062067"/>
                <a:gd name="connsiteY41" fmla="*/ 942975 h 1114425"/>
                <a:gd name="connsiteX42" fmla="*/ 657225 w 5062067"/>
                <a:gd name="connsiteY42" fmla="*/ 914400 h 1114425"/>
                <a:gd name="connsiteX43" fmla="*/ 600075 w 5062067"/>
                <a:gd name="connsiteY43" fmla="*/ 900113 h 1114425"/>
                <a:gd name="connsiteX44" fmla="*/ 514350 w 5062067"/>
                <a:gd name="connsiteY44" fmla="*/ 871538 h 1114425"/>
                <a:gd name="connsiteX45" fmla="*/ 414338 w 5062067"/>
                <a:gd name="connsiteY45" fmla="*/ 742950 h 1114425"/>
                <a:gd name="connsiteX46" fmla="*/ 357188 w 5062067"/>
                <a:gd name="connsiteY46" fmla="*/ 657225 h 1114425"/>
                <a:gd name="connsiteX47" fmla="*/ 314325 w 5062067"/>
                <a:gd name="connsiteY47" fmla="*/ 528638 h 1114425"/>
                <a:gd name="connsiteX48" fmla="*/ 300038 w 5062067"/>
                <a:gd name="connsiteY48" fmla="*/ 485775 h 1114425"/>
                <a:gd name="connsiteX49" fmla="*/ 214313 w 5062067"/>
                <a:gd name="connsiteY49" fmla="*/ 400050 h 1114425"/>
                <a:gd name="connsiteX50" fmla="*/ 171450 w 5062067"/>
                <a:gd name="connsiteY50" fmla="*/ 357188 h 1114425"/>
                <a:gd name="connsiteX51" fmla="*/ 100013 w 5062067"/>
                <a:gd name="connsiteY51" fmla="*/ 285750 h 1114425"/>
                <a:gd name="connsiteX52" fmla="*/ 42863 w 5062067"/>
                <a:gd name="connsiteY52" fmla="*/ 200025 h 1114425"/>
                <a:gd name="connsiteX53" fmla="*/ 14288 w 5062067"/>
                <a:gd name="connsiteY53" fmla="*/ 157163 h 1114425"/>
                <a:gd name="connsiteX54" fmla="*/ 0 w 5062067"/>
                <a:gd name="connsiteY54" fmla="*/ 114300 h 1114425"/>
                <a:gd name="connsiteX55" fmla="*/ 14288 w 5062067"/>
                <a:gd name="connsiteY55" fmla="*/ 71438 h 1114425"/>
                <a:gd name="connsiteX56" fmla="*/ 214313 w 5062067"/>
                <a:gd name="connsiteY56" fmla="*/ 14288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062067" h="1114425">
                  <a:moveTo>
                    <a:pt x="214313" y="14288"/>
                  </a:moveTo>
                  <a:lnTo>
                    <a:pt x="214313" y="14288"/>
                  </a:lnTo>
                  <a:cubicBezTo>
                    <a:pt x="609582" y="50220"/>
                    <a:pt x="273693" y="25563"/>
                    <a:pt x="1057275" y="14288"/>
                  </a:cubicBezTo>
                  <a:lnTo>
                    <a:pt x="2357438" y="0"/>
                  </a:lnTo>
                  <a:cubicBezTo>
                    <a:pt x="2586038" y="4763"/>
                    <a:pt x="2814588" y="14288"/>
                    <a:pt x="3043238" y="14288"/>
                  </a:cubicBezTo>
                  <a:cubicBezTo>
                    <a:pt x="3181432" y="14288"/>
                    <a:pt x="3319381" y="0"/>
                    <a:pt x="3457575" y="0"/>
                  </a:cubicBezTo>
                  <a:cubicBezTo>
                    <a:pt x="3881464" y="0"/>
                    <a:pt x="4305300" y="9525"/>
                    <a:pt x="4729163" y="14288"/>
                  </a:cubicBezTo>
                  <a:cubicBezTo>
                    <a:pt x="4838700" y="19050"/>
                    <a:pt x="4950071" y="8060"/>
                    <a:pt x="5057775" y="28575"/>
                  </a:cubicBezTo>
                  <a:cubicBezTo>
                    <a:pt x="5074643" y="31788"/>
                    <a:pt x="5036879" y="56079"/>
                    <a:pt x="5029200" y="71438"/>
                  </a:cubicBezTo>
                  <a:cubicBezTo>
                    <a:pt x="4993268" y="143304"/>
                    <a:pt x="5047862" y="109926"/>
                    <a:pt x="4957763" y="200025"/>
                  </a:cubicBezTo>
                  <a:cubicBezTo>
                    <a:pt x="4832546" y="325242"/>
                    <a:pt x="4985775" y="166409"/>
                    <a:pt x="4886325" y="285750"/>
                  </a:cubicBezTo>
                  <a:cubicBezTo>
                    <a:pt x="4873390" y="301272"/>
                    <a:pt x="4855868" y="312664"/>
                    <a:pt x="4843463" y="328613"/>
                  </a:cubicBezTo>
                  <a:cubicBezTo>
                    <a:pt x="4822379" y="355722"/>
                    <a:pt x="4805363" y="385763"/>
                    <a:pt x="4786313" y="414338"/>
                  </a:cubicBezTo>
                  <a:cubicBezTo>
                    <a:pt x="4776788" y="428625"/>
                    <a:pt x="4772025" y="447675"/>
                    <a:pt x="4757738" y="457200"/>
                  </a:cubicBezTo>
                  <a:lnTo>
                    <a:pt x="4714875" y="485775"/>
                  </a:lnTo>
                  <a:cubicBezTo>
                    <a:pt x="4689767" y="561103"/>
                    <a:pt x="4717183" y="500151"/>
                    <a:pt x="4657725" y="571500"/>
                  </a:cubicBezTo>
                  <a:cubicBezTo>
                    <a:pt x="4646732" y="584692"/>
                    <a:pt x="4641292" y="602221"/>
                    <a:pt x="4629150" y="614363"/>
                  </a:cubicBezTo>
                  <a:cubicBezTo>
                    <a:pt x="4617008" y="626505"/>
                    <a:pt x="4599479" y="631945"/>
                    <a:pt x="4586288" y="642938"/>
                  </a:cubicBezTo>
                  <a:cubicBezTo>
                    <a:pt x="4570766" y="655873"/>
                    <a:pt x="4558947" y="672865"/>
                    <a:pt x="4543425" y="685800"/>
                  </a:cubicBezTo>
                  <a:cubicBezTo>
                    <a:pt x="4530234" y="696793"/>
                    <a:pt x="4513754" y="703382"/>
                    <a:pt x="4500563" y="714375"/>
                  </a:cubicBezTo>
                  <a:cubicBezTo>
                    <a:pt x="4485041" y="727310"/>
                    <a:pt x="4473649" y="744833"/>
                    <a:pt x="4457700" y="757238"/>
                  </a:cubicBezTo>
                  <a:cubicBezTo>
                    <a:pt x="4416149" y="789555"/>
                    <a:pt x="4364306" y="821757"/>
                    <a:pt x="4314825" y="842963"/>
                  </a:cubicBezTo>
                  <a:cubicBezTo>
                    <a:pt x="4300983" y="848895"/>
                    <a:pt x="4285805" y="851318"/>
                    <a:pt x="4271963" y="857250"/>
                  </a:cubicBezTo>
                  <a:cubicBezTo>
                    <a:pt x="4252387" y="865640"/>
                    <a:pt x="4233305" y="875258"/>
                    <a:pt x="4214813" y="885825"/>
                  </a:cubicBezTo>
                  <a:cubicBezTo>
                    <a:pt x="4199904" y="894344"/>
                    <a:pt x="4187733" y="907636"/>
                    <a:pt x="4171950" y="914400"/>
                  </a:cubicBezTo>
                  <a:cubicBezTo>
                    <a:pt x="4153901" y="922135"/>
                    <a:pt x="4133608" y="923045"/>
                    <a:pt x="4114800" y="928688"/>
                  </a:cubicBezTo>
                  <a:cubicBezTo>
                    <a:pt x="4085950" y="937343"/>
                    <a:pt x="4058296" y="949958"/>
                    <a:pt x="4029075" y="957263"/>
                  </a:cubicBezTo>
                  <a:cubicBezTo>
                    <a:pt x="4010025" y="962025"/>
                    <a:pt x="3990806" y="966155"/>
                    <a:pt x="3971925" y="971550"/>
                  </a:cubicBezTo>
                  <a:cubicBezTo>
                    <a:pt x="3957444" y="975687"/>
                    <a:pt x="3943880" y="983144"/>
                    <a:pt x="3929063" y="985838"/>
                  </a:cubicBezTo>
                  <a:cubicBezTo>
                    <a:pt x="3891286" y="992707"/>
                    <a:pt x="3852941" y="996035"/>
                    <a:pt x="3814763" y="1000125"/>
                  </a:cubicBezTo>
                  <a:cubicBezTo>
                    <a:pt x="3686838" y="1013831"/>
                    <a:pt x="3545368" y="1024323"/>
                    <a:pt x="3414713" y="1042988"/>
                  </a:cubicBezTo>
                  <a:cubicBezTo>
                    <a:pt x="3316442" y="1057027"/>
                    <a:pt x="3347831" y="1055148"/>
                    <a:pt x="3257550" y="1071563"/>
                  </a:cubicBezTo>
                  <a:cubicBezTo>
                    <a:pt x="3229048" y="1076745"/>
                    <a:pt x="3200503" y="1081753"/>
                    <a:pt x="3171825" y="1085850"/>
                  </a:cubicBezTo>
                  <a:cubicBezTo>
                    <a:pt x="3077424" y="1099336"/>
                    <a:pt x="3011725" y="1104718"/>
                    <a:pt x="2914650" y="1114425"/>
                  </a:cubicBezTo>
                  <a:lnTo>
                    <a:pt x="1557338" y="1100138"/>
                  </a:lnTo>
                  <a:cubicBezTo>
                    <a:pt x="1500799" y="1099071"/>
                    <a:pt x="1380761" y="1085772"/>
                    <a:pt x="1314450" y="1071563"/>
                  </a:cubicBezTo>
                  <a:cubicBezTo>
                    <a:pt x="1276049" y="1063334"/>
                    <a:pt x="1238250" y="1052513"/>
                    <a:pt x="1200150" y="1042988"/>
                  </a:cubicBezTo>
                  <a:cubicBezTo>
                    <a:pt x="1181100" y="1038225"/>
                    <a:pt x="1161629" y="1034909"/>
                    <a:pt x="1143000" y="1028700"/>
                  </a:cubicBezTo>
                  <a:cubicBezTo>
                    <a:pt x="1128713" y="1023938"/>
                    <a:pt x="1114667" y="1018376"/>
                    <a:pt x="1100138" y="1014413"/>
                  </a:cubicBezTo>
                  <a:cubicBezTo>
                    <a:pt x="1062249" y="1004080"/>
                    <a:pt x="1023095" y="998257"/>
                    <a:pt x="985838" y="985838"/>
                  </a:cubicBezTo>
                  <a:cubicBezTo>
                    <a:pt x="971550" y="981075"/>
                    <a:pt x="957793" y="974244"/>
                    <a:pt x="942975" y="971550"/>
                  </a:cubicBezTo>
                  <a:cubicBezTo>
                    <a:pt x="704783" y="928243"/>
                    <a:pt x="929442" y="981243"/>
                    <a:pt x="757238" y="942975"/>
                  </a:cubicBezTo>
                  <a:cubicBezTo>
                    <a:pt x="656719" y="920637"/>
                    <a:pt x="740774" y="938271"/>
                    <a:pt x="657225" y="914400"/>
                  </a:cubicBezTo>
                  <a:cubicBezTo>
                    <a:pt x="638344" y="909006"/>
                    <a:pt x="618883" y="905755"/>
                    <a:pt x="600075" y="900113"/>
                  </a:cubicBezTo>
                  <a:cubicBezTo>
                    <a:pt x="571225" y="891458"/>
                    <a:pt x="514350" y="871538"/>
                    <a:pt x="514350" y="871538"/>
                  </a:cubicBezTo>
                  <a:cubicBezTo>
                    <a:pt x="447204" y="804390"/>
                    <a:pt x="482697" y="845488"/>
                    <a:pt x="414338" y="742950"/>
                  </a:cubicBezTo>
                  <a:lnTo>
                    <a:pt x="357188" y="657225"/>
                  </a:lnTo>
                  <a:lnTo>
                    <a:pt x="314325" y="528638"/>
                  </a:lnTo>
                  <a:cubicBezTo>
                    <a:pt x="309562" y="514350"/>
                    <a:pt x="310687" y="496424"/>
                    <a:pt x="300038" y="485775"/>
                  </a:cubicBezTo>
                  <a:lnTo>
                    <a:pt x="214313" y="400050"/>
                  </a:lnTo>
                  <a:cubicBezTo>
                    <a:pt x="200025" y="385763"/>
                    <a:pt x="182658" y="374000"/>
                    <a:pt x="171450" y="357188"/>
                  </a:cubicBezTo>
                  <a:cubicBezTo>
                    <a:pt x="133350" y="300038"/>
                    <a:pt x="157163" y="323850"/>
                    <a:pt x="100013" y="285750"/>
                  </a:cubicBezTo>
                  <a:lnTo>
                    <a:pt x="42863" y="200025"/>
                  </a:lnTo>
                  <a:cubicBezTo>
                    <a:pt x="33338" y="185738"/>
                    <a:pt x="19718" y="173453"/>
                    <a:pt x="14288" y="157163"/>
                  </a:cubicBezTo>
                  <a:lnTo>
                    <a:pt x="0" y="114300"/>
                  </a:lnTo>
                  <a:cubicBezTo>
                    <a:pt x="4763" y="100013"/>
                    <a:pt x="2033" y="80192"/>
                    <a:pt x="14288" y="71438"/>
                  </a:cubicBezTo>
                  <a:cubicBezTo>
                    <a:pt x="73270" y="29309"/>
                    <a:pt x="180975" y="23813"/>
                    <a:pt x="214313" y="14288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EFE87425-7127-4043-BF81-D4496B6E78CD}"/>
                </a:ext>
              </a:extLst>
            </p:cNvPr>
            <p:cNvSpPr/>
            <p:nvPr/>
          </p:nvSpPr>
          <p:spPr>
            <a:xfrm>
              <a:off x="6798702" y="2809029"/>
              <a:ext cx="426634" cy="914400"/>
            </a:xfrm>
            <a:custGeom>
              <a:avLst/>
              <a:gdLst>
                <a:gd name="connsiteX0" fmla="*/ 32048 w 426634"/>
                <a:gd name="connsiteY0" fmla="*/ 0 h 914400"/>
                <a:gd name="connsiteX1" fmla="*/ 32048 w 426634"/>
                <a:gd name="connsiteY1" fmla="*/ 460228 h 914400"/>
                <a:gd name="connsiteX2" fmla="*/ 365107 w 426634"/>
                <a:gd name="connsiteY2" fmla="*/ 599508 h 914400"/>
                <a:gd name="connsiteX3" fmla="*/ 425663 w 42663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34" h="914400">
                  <a:moveTo>
                    <a:pt x="32048" y="0"/>
                  </a:moveTo>
                  <a:cubicBezTo>
                    <a:pt x="4293" y="180155"/>
                    <a:pt x="-23462" y="360310"/>
                    <a:pt x="32048" y="460228"/>
                  </a:cubicBezTo>
                  <a:cubicBezTo>
                    <a:pt x="87558" y="560146"/>
                    <a:pt x="299505" y="523813"/>
                    <a:pt x="365107" y="599508"/>
                  </a:cubicBezTo>
                  <a:cubicBezTo>
                    <a:pt x="430710" y="675203"/>
                    <a:pt x="428186" y="794801"/>
                    <a:pt x="425663" y="914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137AC156-08F9-6D41-9673-64462674E902}"/>
                </a:ext>
              </a:extLst>
            </p:cNvPr>
            <p:cNvSpPr/>
            <p:nvPr/>
          </p:nvSpPr>
          <p:spPr>
            <a:xfrm>
              <a:off x="7156993" y="2809029"/>
              <a:ext cx="426634" cy="914400"/>
            </a:xfrm>
            <a:custGeom>
              <a:avLst/>
              <a:gdLst>
                <a:gd name="connsiteX0" fmla="*/ 32048 w 426634"/>
                <a:gd name="connsiteY0" fmla="*/ 0 h 914400"/>
                <a:gd name="connsiteX1" fmla="*/ 32048 w 426634"/>
                <a:gd name="connsiteY1" fmla="*/ 460228 h 914400"/>
                <a:gd name="connsiteX2" fmla="*/ 365107 w 426634"/>
                <a:gd name="connsiteY2" fmla="*/ 599508 h 914400"/>
                <a:gd name="connsiteX3" fmla="*/ 425663 w 42663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34" h="914400">
                  <a:moveTo>
                    <a:pt x="32048" y="0"/>
                  </a:moveTo>
                  <a:cubicBezTo>
                    <a:pt x="4293" y="180155"/>
                    <a:pt x="-23462" y="360310"/>
                    <a:pt x="32048" y="460228"/>
                  </a:cubicBezTo>
                  <a:cubicBezTo>
                    <a:pt x="87558" y="560146"/>
                    <a:pt x="299505" y="523813"/>
                    <a:pt x="365107" y="599508"/>
                  </a:cubicBezTo>
                  <a:cubicBezTo>
                    <a:pt x="430710" y="675203"/>
                    <a:pt x="428186" y="794801"/>
                    <a:pt x="425663" y="914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4820B62B-8389-6647-96EA-23ECA7D0CC1F}"/>
                </a:ext>
              </a:extLst>
            </p:cNvPr>
            <p:cNvSpPr/>
            <p:nvPr/>
          </p:nvSpPr>
          <p:spPr>
            <a:xfrm>
              <a:off x="7567877" y="2809029"/>
              <a:ext cx="426634" cy="914400"/>
            </a:xfrm>
            <a:custGeom>
              <a:avLst/>
              <a:gdLst>
                <a:gd name="connsiteX0" fmla="*/ 32048 w 426634"/>
                <a:gd name="connsiteY0" fmla="*/ 0 h 914400"/>
                <a:gd name="connsiteX1" fmla="*/ 32048 w 426634"/>
                <a:gd name="connsiteY1" fmla="*/ 460228 h 914400"/>
                <a:gd name="connsiteX2" fmla="*/ 365107 w 426634"/>
                <a:gd name="connsiteY2" fmla="*/ 599508 h 914400"/>
                <a:gd name="connsiteX3" fmla="*/ 425663 w 42663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34" h="914400">
                  <a:moveTo>
                    <a:pt x="32048" y="0"/>
                  </a:moveTo>
                  <a:cubicBezTo>
                    <a:pt x="4293" y="180155"/>
                    <a:pt x="-23462" y="360310"/>
                    <a:pt x="32048" y="460228"/>
                  </a:cubicBezTo>
                  <a:cubicBezTo>
                    <a:pt x="87558" y="560146"/>
                    <a:pt x="299505" y="523813"/>
                    <a:pt x="365107" y="599508"/>
                  </a:cubicBezTo>
                  <a:cubicBezTo>
                    <a:pt x="430710" y="675203"/>
                    <a:pt x="428186" y="794801"/>
                    <a:pt x="425663" y="914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5F82CFB2-F527-4D4A-B1BD-218C4C124F4B}"/>
                </a:ext>
              </a:extLst>
            </p:cNvPr>
            <p:cNvSpPr/>
            <p:nvPr/>
          </p:nvSpPr>
          <p:spPr>
            <a:xfrm>
              <a:off x="7926168" y="2809029"/>
              <a:ext cx="426634" cy="914400"/>
            </a:xfrm>
            <a:custGeom>
              <a:avLst/>
              <a:gdLst>
                <a:gd name="connsiteX0" fmla="*/ 32048 w 426634"/>
                <a:gd name="connsiteY0" fmla="*/ 0 h 914400"/>
                <a:gd name="connsiteX1" fmla="*/ 32048 w 426634"/>
                <a:gd name="connsiteY1" fmla="*/ 460228 h 914400"/>
                <a:gd name="connsiteX2" fmla="*/ 365107 w 426634"/>
                <a:gd name="connsiteY2" fmla="*/ 599508 h 914400"/>
                <a:gd name="connsiteX3" fmla="*/ 425663 w 42663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34" h="914400">
                  <a:moveTo>
                    <a:pt x="32048" y="0"/>
                  </a:moveTo>
                  <a:cubicBezTo>
                    <a:pt x="4293" y="180155"/>
                    <a:pt x="-23462" y="360310"/>
                    <a:pt x="32048" y="460228"/>
                  </a:cubicBezTo>
                  <a:cubicBezTo>
                    <a:pt x="87558" y="560146"/>
                    <a:pt x="299505" y="523813"/>
                    <a:pt x="365107" y="599508"/>
                  </a:cubicBezTo>
                  <a:cubicBezTo>
                    <a:pt x="430710" y="675203"/>
                    <a:pt x="428186" y="794801"/>
                    <a:pt x="425663" y="914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A4FEED9-E651-4349-8AD8-7521A3B3B60C}"/>
                </a:ext>
              </a:extLst>
            </p:cNvPr>
            <p:cNvSpPr/>
            <p:nvPr/>
          </p:nvSpPr>
          <p:spPr>
            <a:xfrm>
              <a:off x="8274601" y="2809029"/>
              <a:ext cx="426634" cy="914400"/>
            </a:xfrm>
            <a:custGeom>
              <a:avLst/>
              <a:gdLst>
                <a:gd name="connsiteX0" fmla="*/ 32048 w 426634"/>
                <a:gd name="connsiteY0" fmla="*/ 0 h 914400"/>
                <a:gd name="connsiteX1" fmla="*/ 32048 w 426634"/>
                <a:gd name="connsiteY1" fmla="*/ 460228 h 914400"/>
                <a:gd name="connsiteX2" fmla="*/ 365107 w 426634"/>
                <a:gd name="connsiteY2" fmla="*/ 599508 h 914400"/>
                <a:gd name="connsiteX3" fmla="*/ 425663 w 42663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34" h="914400">
                  <a:moveTo>
                    <a:pt x="32048" y="0"/>
                  </a:moveTo>
                  <a:cubicBezTo>
                    <a:pt x="4293" y="180155"/>
                    <a:pt x="-23462" y="360310"/>
                    <a:pt x="32048" y="460228"/>
                  </a:cubicBezTo>
                  <a:cubicBezTo>
                    <a:pt x="87558" y="560146"/>
                    <a:pt x="299505" y="523813"/>
                    <a:pt x="365107" y="599508"/>
                  </a:cubicBezTo>
                  <a:cubicBezTo>
                    <a:pt x="430710" y="675203"/>
                    <a:pt x="428186" y="794801"/>
                    <a:pt x="425663" y="914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E8972F2D-AA46-444D-B334-5A13F95CE0B1}"/>
                </a:ext>
              </a:extLst>
            </p:cNvPr>
            <p:cNvSpPr/>
            <p:nvPr/>
          </p:nvSpPr>
          <p:spPr>
            <a:xfrm>
              <a:off x="8632892" y="2809029"/>
              <a:ext cx="426634" cy="914400"/>
            </a:xfrm>
            <a:custGeom>
              <a:avLst/>
              <a:gdLst>
                <a:gd name="connsiteX0" fmla="*/ 32048 w 426634"/>
                <a:gd name="connsiteY0" fmla="*/ 0 h 914400"/>
                <a:gd name="connsiteX1" fmla="*/ 32048 w 426634"/>
                <a:gd name="connsiteY1" fmla="*/ 460228 h 914400"/>
                <a:gd name="connsiteX2" fmla="*/ 365107 w 426634"/>
                <a:gd name="connsiteY2" fmla="*/ 599508 h 914400"/>
                <a:gd name="connsiteX3" fmla="*/ 425663 w 42663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34" h="914400">
                  <a:moveTo>
                    <a:pt x="32048" y="0"/>
                  </a:moveTo>
                  <a:cubicBezTo>
                    <a:pt x="4293" y="180155"/>
                    <a:pt x="-23462" y="360310"/>
                    <a:pt x="32048" y="460228"/>
                  </a:cubicBezTo>
                  <a:cubicBezTo>
                    <a:pt x="87558" y="560146"/>
                    <a:pt x="299505" y="523813"/>
                    <a:pt x="365107" y="599508"/>
                  </a:cubicBezTo>
                  <a:cubicBezTo>
                    <a:pt x="430710" y="675203"/>
                    <a:pt x="428186" y="794801"/>
                    <a:pt x="425663" y="914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ECDE7119-39EB-A040-A920-1744D9A84093}"/>
                </a:ext>
              </a:extLst>
            </p:cNvPr>
            <p:cNvSpPr/>
            <p:nvPr/>
          </p:nvSpPr>
          <p:spPr>
            <a:xfrm>
              <a:off x="9043776" y="2809029"/>
              <a:ext cx="426634" cy="914400"/>
            </a:xfrm>
            <a:custGeom>
              <a:avLst/>
              <a:gdLst>
                <a:gd name="connsiteX0" fmla="*/ 32048 w 426634"/>
                <a:gd name="connsiteY0" fmla="*/ 0 h 914400"/>
                <a:gd name="connsiteX1" fmla="*/ 32048 w 426634"/>
                <a:gd name="connsiteY1" fmla="*/ 460228 h 914400"/>
                <a:gd name="connsiteX2" fmla="*/ 365107 w 426634"/>
                <a:gd name="connsiteY2" fmla="*/ 599508 h 914400"/>
                <a:gd name="connsiteX3" fmla="*/ 425663 w 42663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34" h="914400">
                  <a:moveTo>
                    <a:pt x="32048" y="0"/>
                  </a:moveTo>
                  <a:cubicBezTo>
                    <a:pt x="4293" y="180155"/>
                    <a:pt x="-23462" y="360310"/>
                    <a:pt x="32048" y="460228"/>
                  </a:cubicBezTo>
                  <a:cubicBezTo>
                    <a:pt x="87558" y="560146"/>
                    <a:pt x="299505" y="523813"/>
                    <a:pt x="365107" y="599508"/>
                  </a:cubicBezTo>
                  <a:cubicBezTo>
                    <a:pt x="430710" y="675203"/>
                    <a:pt x="428186" y="794801"/>
                    <a:pt x="425663" y="914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848A863A-897E-9749-A545-E9F9D8693653}"/>
                </a:ext>
              </a:extLst>
            </p:cNvPr>
            <p:cNvSpPr/>
            <p:nvPr/>
          </p:nvSpPr>
          <p:spPr>
            <a:xfrm>
              <a:off x="9402067" y="2809029"/>
              <a:ext cx="426634" cy="914400"/>
            </a:xfrm>
            <a:custGeom>
              <a:avLst/>
              <a:gdLst>
                <a:gd name="connsiteX0" fmla="*/ 32048 w 426634"/>
                <a:gd name="connsiteY0" fmla="*/ 0 h 914400"/>
                <a:gd name="connsiteX1" fmla="*/ 32048 w 426634"/>
                <a:gd name="connsiteY1" fmla="*/ 460228 h 914400"/>
                <a:gd name="connsiteX2" fmla="*/ 365107 w 426634"/>
                <a:gd name="connsiteY2" fmla="*/ 599508 h 914400"/>
                <a:gd name="connsiteX3" fmla="*/ 425663 w 42663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34" h="914400">
                  <a:moveTo>
                    <a:pt x="32048" y="0"/>
                  </a:moveTo>
                  <a:cubicBezTo>
                    <a:pt x="4293" y="180155"/>
                    <a:pt x="-23462" y="360310"/>
                    <a:pt x="32048" y="460228"/>
                  </a:cubicBezTo>
                  <a:cubicBezTo>
                    <a:pt x="87558" y="560146"/>
                    <a:pt x="299505" y="523813"/>
                    <a:pt x="365107" y="599508"/>
                  </a:cubicBezTo>
                  <a:cubicBezTo>
                    <a:pt x="430710" y="675203"/>
                    <a:pt x="428186" y="794801"/>
                    <a:pt x="425663" y="914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1D24985F-C6DD-C341-9C42-53B28C5B56F5}"/>
                </a:ext>
              </a:extLst>
            </p:cNvPr>
            <p:cNvSpPr/>
            <p:nvPr/>
          </p:nvSpPr>
          <p:spPr>
            <a:xfrm>
              <a:off x="9805059" y="2809029"/>
              <a:ext cx="426634" cy="914400"/>
            </a:xfrm>
            <a:custGeom>
              <a:avLst/>
              <a:gdLst>
                <a:gd name="connsiteX0" fmla="*/ 32048 w 426634"/>
                <a:gd name="connsiteY0" fmla="*/ 0 h 914400"/>
                <a:gd name="connsiteX1" fmla="*/ 32048 w 426634"/>
                <a:gd name="connsiteY1" fmla="*/ 460228 h 914400"/>
                <a:gd name="connsiteX2" fmla="*/ 365107 w 426634"/>
                <a:gd name="connsiteY2" fmla="*/ 599508 h 914400"/>
                <a:gd name="connsiteX3" fmla="*/ 425663 w 42663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34" h="914400">
                  <a:moveTo>
                    <a:pt x="32048" y="0"/>
                  </a:moveTo>
                  <a:cubicBezTo>
                    <a:pt x="4293" y="180155"/>
                    <a:pt x="-23462" y="360310"/>
                    <a:pt x="32048" y="460228"/>
                  </a:cubicBezTo>
                  <a:cubicBezTo>
                    <a:pt x="87558" y="560146"/>
                    <a:pt x="299505" y="523813"/>
                    <a:pt x="365107" y="599508"/>
                  </a:cubicBezTo>
                  <a:cubicBezTo>
                    <a:pt x="430710" y="675203"/>
                    <a:pt x="428186" y="794801"/>
                    <a:pt x="425663" y="914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71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484D097-30A2-084C-9978-D5DEBA81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13" y="1395173"/>
            <a:ext cx="10446799" cy="53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76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273B7601-ECFD-5645-A44C-A7B545362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7137" y="1217182"/>
            <a:ext cx="8544642" cy="5344946"/>
          </a:xfr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25EB171-219B-2E4C-9803-B91825A9829B}"/>
              </a:ext>
            </a:extLst>
          </p:cNvPr>
          <p:cNvSpPr/>
          <p:nvPr/>
        </p:nvSpPr>
        <p:spPr>
          <a:xfrm>
            <a:off x="4705224" y="1029457"/>
            <a:ext cx="1750077" cy="577707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F7516FC-ACDA-1B4B-B61F-84D67FD529A9}"/>
              </a:ext>
            </a:extLst>
          </p:cNvPr>
          <p:cNvSpPr/>
          <p:nvPr/>
        </p:nvSpPr>
        <p:spPr>
          <a:xfrm>
            <a:off x="11820403" y="875377"/>
            <a:ext cx="1750077" cy="577707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1E13FC42-CE08-B944-AA01-FFC3B93B0CA2}"/>
              </a:ext>
            </a:extLst>
          </p:cNvPr>
          <p:cNvSpPr txBox="1">
            <a:spLocks/>
          </p:cNvSpPr>
          <p:nvPr/>
        </p:nvSpPr>
        <p:spPr>
          <a:xfrm>
            <a:off x="516230" y="1612990"/>
            <a:ext cx="5037903" cy="45827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grid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: thickness of layers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Vertical mixing by stirring, convective overturn and shear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62A03001-54F2-2147-B8A4-D47CD9290DF2}"/>
              </a:ext>
            </a:extLst>
          </p:cNvPr>
          <p:cNvCxnSpPr/>
          <p:nvPr/>
        </p:nvCxnSpPr>
        <p:spPr>
          <a:xfrm>
            <a:off x="7869417" y="633326"/>
            <a:ext cx="0" cy="444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Notched Right Arrow 9">
            <a:extLst>
              <a:ext uri="{FF2B5EF4-FFF2-40B4-BE49-F238E27FC236}">
                <a16:creationId xmlns="" xmlns:a16="http://schemas.microsoft.com/office/drawing/2014/main" id="{4EBB3E50-B671-0846-9472-D25649D0F799}"/>
              </a:ext>
            </a:extLst>
          </p:cNvPr>
          <p:cNvSpPr/>
          <p:nvPr/>
        </p:nvSpPr>
        <p:spPr>
          <a:xfrm rot="7364895">
            <a:off x="8489339" y="736838"/>
            <a:ext cx="1346400" cy="580893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32">
            <a:extLst>
              <a:ext uri="{FF2B5EF4-FFF2-40B4-BE49-F238E27FC236}">
                <a16:creationId xmlns="" xmlns:a16="http://schemas.microsoft.com/office/drawing/2014/main" id="{0554F779-6BF4-8648-ACB3-7BE1C781E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9559" y="60720"/>
            <a:ext cx="127613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/>
              </a:rPr>
              <a:t>Inflow(s)</a:t>
            </a:r>
          </a:p>
        </p:txBody>
      </p:sp>
      <p:sp>
        <p:nvSpPr>
          <p:cNvPr id="12" name="TextBox 33">
            <a:extLst>
              <a:ext uri="{FF2B5EF4-FFF2-40B4-BE49-F238E27FC236}">
                <a16:creationId xmlns="" xmlns:a16="http://schemas.microsoft.com/office/drawing/2014/main" id="{3F01C6C0-5574-2F4B-AA39-A5024F3B8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538" y="91700"/>
            <a:ext cx="2849734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/>
              </a:rPr>
              <a:t>Surface energy fluxes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475B4C5A-C108-8443-BA5D-42B6C9AD5767}"/>
              </a:ext>
            </a:extLst>
          </p:cNvPr>
          <p:cNvCxnSpPr/>
          <p:nvPr/>
        </p:nvCxnSpPr>
        <p:spPr>
          <a:xfrm flipV="1">
            <a:off x="8027634" y="633326"/>
            <a:ext cx="0" cy="463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Curved Left Arrow 13">
            <a:extLst>
              <a:ext uri="{FF2B5EF4-FFF2-40B4-BE49-F238E27FC236}">
                <a16:creationId xmlns="" xmlns:a16="http://schemas.microsoft.com/office/drawing/2014/main" id="{65E4BE13-34E9-534E-B491-DB8E02135968}"/>
              </a:ext>
            </a:extLst>
          </p:cNvPr>
          <p:cNvSpPr/>
          <p:nvPr/>
        </p:nvSpPr>
        <p:spPr>
          <a:xfrm>
            <a:off x="6097225" y="2795696"/>
            <a:ext cx="191520" cy="316767"/>
          </a:xfrm>
          <a:prstGeom prst="curvedLeft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>
            <a:extLst>
              <a:ext uri="{FF2B5EF4-FFF2-40B4-BE49-F238E27FC236}">
                <a16:creationId xmlns="" xmlns:a16="http://schemas.microsoft.com/office/drawing/2014/main" id="{5235CA85-DFF9-074D-AE56-C6EF6C3520FA}"/>
              </a:ext>
            </a:extLst>
          </p:cNvPr>
          <p:cNvSpPr/>
          <p:nvPr/>
        </p:nvSpPr>
        <p:spPr>
          <a:xfrm>
            <a:off x="6017238" y="3153461"/>
            <a:ext cx="190080" cy="316767"/>
          </a:xfrm>
          <a:prstGeom prst="curvedLeft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Left Arrow 15">
            <a:extLst>
              <a:ext uri="{FF2B5EF4-FFF2-40B4-BE49-F238E27FC236}">
                <a16:creationId xmlns="" xmlns:a16="http://schemas.microsoft.com/office/drawing/2014/main" id="{C8B52EDE-25E5-8F49-ABEA-49AC96841B1E}"/>
              </a:ext>
            </a:extLst>
          </p:cNvPr>
          <p:cNvSpPr/>
          <p:nvPr/>
        </p:nvSpPr>
        <p:spPr>
          <a:xfrm>
            <a:off x="6049203" y="2305065"/>
            <a:ext cx="279360" cy="466511"/>
          </a:xfrm>
          <a:prstGeom prst="curvedLeftArrow">
            <a:avLst/>
          </a:prstGeom>
          <a:scene3d>
            <a:camera prst="orthographicFront">
              <a:rot lat="295423" lon="10800000" rev="21547776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34">
            <a:extLst>
              <a:ext uri="{FF2B5EF4-FFF2-40B4-BE49-F238E27FC236}">
                <a16:creationId xmlns="" xmlns:a16="http://schemas.microsoft.com/office/drawing/2014/main" id="{0E1198D9-5258-014F-8ED9-C6C6C1C7D19A}"/>
              </a:ext>
            </a:extLst>
          </p:cNvPr>
          <p:cNvSpPr txBox="1">
            <a:spLocks noChangeArrowheads="1"/>
          </p:cNvSpPr>
          <p:nvPr/>
        </p:nvSpPr>
        <p:spPr bwMode="auto">
          <a:xfrm rot="18992162">
            <a:off x="5394762" y="1968133"/>
            <a:ext cx="1011641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/>
              </a:rPr>
              <a:t>mixing</a:t>
            </a:r>
          </a:p>
        </p:txBody>
      </p:sp>
      <p:pic>
        <p:nvPicPr>
          <p:cNvPr id="18" name="Picture 5" descr="1">
            <a:extLst>
              <a:ext uri="{FF2B5EF4-FFF2-40B4-BE49-F238E27FC236}">
                <a16:creationId xmlns="" xmlns:a16="http://schemas.microsoft.com/office/drawing/2014/main" id="{90E0D532-68F6-BA4B-B345-0F27D977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674" y="3001816"/>
            <a:ext cx="5119381" cy="392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29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FBEF298-4977-DB41-A887-994C5C396A60}"/>
              </a:ext>
            </a:extLst>
          </p:cNvPr>
          <p:cNvSpPr txBox="1">
            <a:spLocks/>
          </p:cNvSpPr>
          <p:nvPr/>
        </p:nvSpPr>
        <p:spPr>
          <a:xfrm>
            <a:off x="516230" y="1748458"/>
            <a:ext cx="5104281" cy="45827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SzPct val="9200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Installing GLM:</a:t>
            </a:r>
          </a:p>
          <a:p>
            <a:pPr marL="457200" indent="-457200">
              <a:buClr>
                <a:schemeClr val="accent1"/>
              </a:buClr>
              <a:buSzPct val="92000"/>
              <a:buAutoNum type="arabicParenBoth"/>
            </a:pPr>
            <a:r>
              <a:rPr lang="en-US" sz="2400" dirty="0"/>
              <a:t>Download software package via AED GLM website: </a:t>
            </a:r>
            <a:r>
              <a:rPr lang="en-US" sz="2400" dirty="0">
                <a:hlinkClick r:id="rId2"/>
              </a:rPr>
              <a:t>http://aed.see.uwa.edu.au/research/models/GLM/latest_release.html</a:t>
            </a:r>
            <a:r>
              <a:rPr lang="en-US" sz="2400" dirty="0"/>
              <a:t> (precompiled binaries)</a:t>
            </a:r>
          </a:p>
          <a:p>
            <a:pPr marL="457200" indent="-457200">
              <a:buClr>
                <a:schemeClr val="accent1"/>
              </a:buClr>
              <a:buSzPct val="92000"/>
              <a:buFont typeface="Wingdings 2" charset="2"/>
              <a:buAutoNum type="arabicParenBoth"/>
            </a:pPr>
            <a:r>
              <a:rPr lang="en-US" sz="2400" dirty="0"/>
              <a:t>Source code and compilation instructions are available, accessible via the GitHub repository -  </a:t>
            </a:r>
            <a:r>
              <a:rPr lang="en-US" sz="2400" dirty="0">
                <a:hlinkClick r:id="rId3"/>
              </a:rPr>
              <a:t>https://github.com/AquaticEcoDynamics/GLM</a:t>
            </a:r>
            <a:r>
              <a:rPr lang="en-US" sz="2400" dirty="0"/>
              <a:t> </a:t>
            </a:r>
          </a:p>
          <a:p>
            <a:pPr marL="457200" indent="-457200">
              <a:buClr>
                <a:schemeClr val="accent1"/>
              </a:buClr>
              <a:buSzPct val="92000"/>
              <a:buAutoNum type="arabicParenBoth"/>
            </a:pPr>
            <a:r>
              <a:rPr lang="en-US" sz="2400" dirty="0"/>
              <a:t>GLM3r in R (</a:t>
            </a:r>
            <a:r>
              <a:rPr lang="en-US" sz="2400" dirty="0" err="1"/>
              <a:t>devtools</a:t>
            </a:r>
            <a:r>
              <a:rPr lang="en-US" sz="2400" dirty="0"/>
              <a:t>::</a:t>
            </a:r>
            <a:r>
              <a:rPr lang="en-US" sz="2400" dirty="0" err="1"/>
              <a:t>install_github</a:t>
            </a:r>
            <a:r>
              <a:rPr lang="en-US" sz="2400" dirty="0"/>
              <a:t>(“GLEON/GLM3r”)</a:t>
            </a:r>
          </a:p>
          <a:p>
            <a:pPr marL="0" indent="0">
              <a:buClr>
                <a:schemeClr val="accent1"/>
              </a:buClr>
              <a:buSzPct val="92000"/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merican Typewriter" panose="02090604020004020304" pitchFamily="18" charset="7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28D98DA-8E82-C849-8E40-FF9845C78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878" y="1883300"/>
            <a:ext cx="5784137" cy="38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44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360FAE-3B38-9344-BA53-DA2359039084}"/>
              </a:ext>
            </a:extLst>
          </p:cNvPr>
          <p:cNvSpPr/>
          <p:nvPr/>
        </p:nvSpPr>
        <p:spPr>
          <a:xfrm>
            <a:off x="5565755" y="1666549"/>
            <a:ext cx="5969000" cy="3733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FBEF298-4977-DB41-A887-994C5C396A60}"/>
              </a:ext>
            </a:extLst>
          </p:cNvPr>
          <p:cNvSpPr txBox="1">
            <a:spLocks/>
          </p:cNvSpPr>
          <p:nvPr/>
        </p:nvSpPr>
        <p:spPr>
          <a:xfrm>
            <a:off x="516231" y="1748458"/>
            <a:ext cx="4193274" cy="45827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You’ve installed GLM (executables), what now?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tool: </a:t>
            </a:r>
            <a:r>
              <a:rPr lang="en-US" dirty="0">
                <a:solidFill>
                  <a:srgbClr val="FFFF00"/>
                </a:solidFill>
                <a:latin typeface="American Typewriter" panose="02090604020004020304" pitchFamily="18" charset="77"/>
                <a:cs typeface="Arial" panose="020B0604020202020204" pitchFamily="34" charset="0"/>
              </a:rPr>
              <a:t>glm3.nml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 panose="02090604020004020304" pitchFamily="18" charset="77"/>
                <a:cs typeface="Arial" panose="020B0604020202020204" pitchFamily="34" charset="0"/>
              </a:rPr>
              <a:t>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04F8622-7EF4-6B41-9A07-F0DD8FBE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467" y="1666549"/>
            <a:ext cx="508231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6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295BF972-9030-AF42-A08C-0094567EB718}"/>
              </a:ext>
            </a:extLst>
          </p:cNvPr>
          <p:cNvSpPr txBox="1">
            <a:spLocks/>
          </p:cNvSpPr>
          <p:nvPr/>
        </p:nvSpPr>
        <p:spPr>
          <a:xfrm>
            <a:off x="292963" y="1651247"/>
            <a:ext cx="11665258" cy="35333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b="1" dirty="0"/>
              <a:t>Find all material and data here</a:t>
            </a:r>
            <a:endParaRPr lang="en-US" b="1" dirty="0"/>
          </a:p>
          <a:p>
            <a:pPr algn="l"/>
            <a:endParaRPr lang="en-US" dirty="0"/>
          </a:p>
          <a:p>
            <a:pPr algn="l"/>
            <a:r>
              <a:rPr lang="en-US" sz="2800" dirty="0">
                <a:hlinkClick r:id="rId2"/>
              </a:rPr>
              <a:t>https://github.com/gsagleon/G21_GSA_workshop/tree/master/D_GLM</a:t>
            </a:r>
            <a:endParaRPr lang="en-US" sz="2800" dirty="0"/>
          </a:p>
          <a:p>
            <a:pPr algn="l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850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FBEF298-4977-DB41-A887-994C5C396A60}"/>
              </a:ext>
            </a:extLst>
          </p:cNvPr>
          <p:cNvSpPr txBox="1">
            <a:spLocks/>
          </p:cNvSpPr>
          <p:nvPr/>
        </p:nvSpPr>
        <p:spPr>
          <a:xfrm>
            <a:off x="516231" y="1748458"/>
            <a:ext cx="4193274" cy="45827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tool: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 panose="02090604020004020304" pitchFamily="18" charset="77"/>
                <a:cs typeface="Arial" panose="020B0604020202020204" pitchFamily="34" charset="0"/>
              </a:rPr>
              <a:t>glm3.nml file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Ordered into blocks</a:t>
            </a:r>
          </a:p>
          <a:p>
            <a:pPr lvl="1"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 with:	&amp;</a:t>
            </a:r>
          </a:p>
          <a:p>
            <a:pPr lvl="1"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with:		/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model setup and relative paths to water quality and driver data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GLM executable needs the setup 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115197-3A48-CB4F-9728-5679C3BC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55" y="1668103"/>
            <a:ext cx="5969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11675770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: setting up your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FBEF298-4977-DB41-A887-994C5C396A60}"/>
              </a:ext>
            </a:extLst>
          </p:cNvPr>
          <p:cNvSpPr txBox="1">
            <a:spLocks/>
          </p:cNvSpPr>
          <p:nvPr/>
        </p:nvSpPr>
        <p:spPr>
          <a:xfrm>
            <a:off x="467786" y="1748457"/>
            <a:ext cx="5926958" cy="45827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/>
              </a:buClr>
              <a:buSzPct val="92000"/>
              <a:buAutoNum type="arabicPeriod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the morphometry</a:t>
            </a:r>
          </a:p>
          <a:p>
            <a:pPr marL="834300" lvl="1" indent="-457200">
              <a:buClr>
                <a:schemeClr val="accent1"/>
              </a:buClr>
              <a:buSzPct val="92000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Area-depth relationship (hypsography)</a:t>
            </a:r>
          </a:p>
          <a:p>
            <a:pPr marL="457200" indent="-457200">
              <a:buClr>
                <a:schemeClr val="accent1"/>
              </a:buClr>
              <a:buSzPct val="92000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what you want to simulate</a:t>
            </a:r>
          </a:p>
          <a:p>
            <a:pPr marL="834300" lvl="1" indent="-457200">
              <a:buClr>
                <a:schemeClr val="accent1"/>
              </a:buClr>
              <a:buSzPct val="92000"/>
              <a:buAutoNum type="arabicPeriod"/>
            </a:pP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variables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(temperature, salinity, etc.) </a:t>
            </a:r>
          </a:p>
          <a:p>
            <a:pPr marL="834300" lvl="1" indent="-457200">
              <a:buClr>
                <a:schemeClr val="accent1"/>
              </a:buClr>
              <a:buSzPct val="92000"/>
              <a:buAutoNum type="arabicPeriod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resolution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800" dirty="0">
                <a:solidFill>
                  <a:srgbClr val="FF3A0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step</a:t>
            </a:r>
          </a:p>
          <a:p>
            <a:pPr marL="457200" indent="-457200">
              <a:buClr>
                <a:schemeClr val="accent1"/>
              </a:buClr>
              <a:buSzPct val="92000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external environment</a:t>
            </a:r>
          </a:p>
          <a:p>
            <a:pPr marL="834300" lvl="1" indent="-457200">
              <a:buClr>
                <a:schemeClr val="accent1"/>
              </a:buClr>
              <a:buSzPct val="92000"/>
              <a:buAutoNum type="arabicPeriod"/>
            </a:pPr>
            <a:r>
              <a:rPr lang="en-US" sz="1800" dirty="0">
                <a:solidFill>
                  <a:srgbClr val="00F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Boundary conditions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(inflows, meteorology, outflows)</a:t>
            </a:r>
          </a:p>
          <a:p>
            <a:pPr marL="457200" indent="-457200">
              <a:buClr>
                <a:schemeClr val="accent1"/>
              </a:buClr>
              <a:buSzPct val="92000"/>
              <a:buAutoNum type="arabicPeriod"/>
            </a:pPr>
            <a:r>
              <a:rPr lang="en-US" sz="2000" dirty="0">
                <a:solidFill>
                  <a:srgbClr val="00FF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an initial condition</a:t>
            </a:r>
          </a:p>
          <a:p>
            <a:pPr marL="457200" indent="-457200">
              <a:buClr>
                <a:schemeClr val="accent1"/>
              </a:buClr>
              <a:buSzPct val="92000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your simulation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1F56C981-6230-6D43-B592-BBC5A3A68B34}"/>
              </a:ext>
            </a:extLst>
          </p:cNvPr>
          <p:cNvSpPr txBox="1">
            <a:spLocks/>
          </p:cNvSpPr>
          <p:nvPr/>
        </p:nvSpPr>
        <p:spPr>
          <a:xfrm>
            <a:off x="7034622" y="2081522"/>
            <a:ext cx="5058010" cy="45827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  <a:defRPr/>
            </a:pPr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&amp;</a:t>
            </a:r>
            <a:r>
              <a:rPr lang="en-GB" sz="1800" dirty="0" err="1">
                <a:solidFill>
                  <a:schemeClr val="accent5">
                    <a:lumMod val="75000"/>
                  </a:schemeClr>
                </a:solidFill>
              </a:rPr>
              <a:t>glm_setup</a:t>
            </a:r>
            <a:r>
              <a:rPr lang="en-GB" sz="1800" dirty="0"/>
              <a:t>:		General simulation info</a:t>
            </a:r>
            <a:endParaRPr lang="en-AU" sz="1800" dirty="0"/>
          </a:p>
          <a:p>
            <a:pPr marL="36900" indent="0">
              <a:buNone/>
              <a:defRPr/>
            </a:pPr>
            <a:r>
              <a:rPr lang="en-GB" sz="1800" dirty="0">
                <a:solidFill>
                  <a:srgbClr val="00B0F0"/>
                </a:solidFill>
              </a:rPr>
              <a:t>&amp;</a:t>
            </a:r>
            <a:r>
              <a:rPr lang="en-GB" sz="1800" dirty="0" err="1">
                <a:solidFill>
                  <a:srgbClr val="00B0F0"/>
                </a:solidFill>
              </a:rPr>
              <a:t>wq_setup</a:t>
            </a:r>
            <a:r>
              <a:rPr lang="en-GB" sz="1800" dirty="0"/>
              <a:t>:		Water quality</a:t>
            </a:r>
            <a:endParaRPr lang="en-AU" sz="1800" dirty="0"/>
          </a:p>
          <a:p>
            <a:pPr marL="36900" indent="0">
              <a:buNone/>
              <a:defRPr/>
            </a:pPr>
            <a:r>
              <a:rPr lang="en-GB" sz="1800" dirty="0">
                <a:solidFill>
                  <a:srgbClr val="FF3A0F"/>
                </a:solidFill>
              </a:rPr>
              <a:t>&amp;time</a:t>
            </a:r>
            <a:r>
              <a:rPr lang="en-GB" sz="1800" dirty="0"/>
              <a:t>: 			Time control</a:t>
            </a:r>
            <a:endParaRPr lang="en-AU" sz="1800" dirty="0"/>
          </a:p>
          <a:p>
            <a:pPr marL="36900" indent="0">
              <a:buNone/>
              <a:defRPr/>
            </a:pPr>
            <a:r>
              <a:rPr lang="en-GB" sz="1800" dirty="0">
                <a:solidFill>
                  <a:srgbClr val="FFC000"/>
                </a:solidFill>
              </a:rPr>
              <a:t>&amp;morphometry</a:t>
            </a:r>
            <a:r>
              <a:rPr lang="en-GB" sz="1800" dirty="0"/>
              <a:t>:	Lake morphometric information</a:t>
            </a:r>
            <a:endParaRPr lang="en-AU" sz="1800" dirty="0"/>
          </a:p>
          <a:p>
            <a:pPr marL="36900" indent="0">
              <a:buNone/>
              <a:defRPr/>
            </a:pPr>
            <a:r>
              <a:rPr lang="en-GB" sz="1800" dirty="0"/>
              <a:t>&amp;output:			Output file details</a:t>
            </a:r>
            <a:endParaRPr lang="en-AU" sz="1800" dirty="0"/>
          </a:p>
          <a:p>
            <a:pPr marL="36900" indent="0">
              <a:buNone/>
              <a:defRPr/>
            </a:pPr>
            <a:r>
              <a:rPr lang="en-GB" sz="1800" dirty="0">
                <a:solidFill>
                  <a:srgbClr val="00FF1C"/>
                </a:solidFill>
              </a:rPr>
              <a:t>&amp;</a:t>
            </a:r>
            <a:r>
              <a:rPr lang="en-GB" sz="1800" dirty="0" err="1">
                <a:solidFill>
                  <a:srgbClr val="00FF1C"/>
                </a:solidFill>
              </a:rPr>
              <a:t>init_profiles</a:t>
            </a:r>
            <a:r>
              <a:rPr lang="en-GB" sz="1800" dirty="0"/>
              <a:t>:		Initial vertical profiles</a:t>
            </a:r>
            <a:endParaRPr lang="en-AU" sz="1800" dirty="0"/>
          </a:p>
          <a:p>
            <a:pPr marL="36900" indent="0">
              <a:buNone/>
              <a:defRPr/>
            </a:pPr>
            <a:r>
              <a:rPr lang="en-GB" sz="1800" dirty="0">
                <a:solidFill>
                  <a:srgbClr val="00FDFF"/>
                </a:solidFill>
              </a:rPr>
              <a:t>&amp;meteorology</a:t>
            </a:r>
            <a:r>
              <a:rPr lang="en-GB" sz="1800" dirty="0"/>
              <a:t>:		Surface forcing and </a:t>
            </a:r>
            <a:r>
              <a:rPr lang="en-GB" sz="1800" dirty="0" err="1"/>
              <a:t>meeorology</a:t>
            </a:r>
            <a:endParaRPr lang="en-AU" sz="1800" dirty="0"/>
          </a:p>
          <a:p>
            <a:pPr marL="36900" indent="0">
              <a:buNone/>
              <a:defRPr/>
            </a:pPr>
            <a:r>
              <a:rPr lang="en-GB" sz="1800" dirty="0">
                <a:solidFill>
                  <a:srgbClr val="00FDFF"/>
                </a:solidFill>
              </a:rPr>
              <a:t>&amp;inflows</a:t>
            </a:r>
            <a:r>
              <a:rPr lang="en-GB" sz="1800" dirty="0"/>
              <a:t>: 		Information about inflowing rivers</a:t>
            </a:r>
            <a:endParaRPr lang="en-AU" sz="1800" dirty="0"/>
          </a:p>
          <a:p>
            <a:pPr marL="36900" indent="0">
              <a:buNone/>
              <a:defRPr/>
            </a:pPr>
            <a:r>
              <a:rPr lang="en-GB" sz="1800" dirty="0">
                <a:solidFill>
                  <a:srgbClr val="00FDFF"/>
                </a:solidFill>
              </a:rPr>
              <a:t>&amp;outflows</a:t>
            </a:r>
            <a:r>
              <a:rPr lang="en-GB" sz="1800" dirty="0"/>
              <a:t>:		Information about outflows</a:t>
            </a:r>
            <a:endParaRPr lang="en-AU" sz="1800" dirty="0"/>
          </a:p>
          <a:p>
            <a:pPr marL="36900" indent="0">
              <a:buNone/>
              <a:defRPr/>
            </a:pPr>
            <a:r>
              <a:rPr lang="en-GB" sz="1800" dirty="0"/>
              <a:t>&amp;light:			Information about light climate </a:t>
            </a:r>
            <a:endParaRPr lang="en-AU" sz="1800" dirty="0"/>
          </a:p>
          <a:p>
            <a:pPr marL="36900" indent="0">
              <a:buNone/>
              <a:defRPr/>
            </a:pP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8C8A72C2-085A-8B4E-9E93-A5DD2B771F28}"/>
              </a:ext>
            </a:extLst>
          </p:cNvPr>
          <p:cNvSpPr txBox="1">
            <a:spLocks/>
          </p:cNvSpPr>
          <p:nvPr/>
        </p:nvSpPr>
        <p:spPr>
          <a:xfrm>
            <a:off x="7034622" y="1572848"/>
            <a:ext cx="1978933" cy="4723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SzPct val="9200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 panose="02090604020004020304" pitchFamily="18" charset="77"/>
                <a:cs typeface="Arial" panose="020B0604020202020204" pitchFamily="34" charset="0"/>
              </a:rPr>
              <a:t>glm3.nml file</a:t>
            </a:r>
          </a:p>
        </p:txBody>
      </p:sp>
    </p:spTree>
    <p:extLst>
      <p:ext uri="{BB962C8B-B14F-4D97-AF65-F5344CB8AC3E}">
        <p14:creationId xmlns:p14="http://schemas.microsoft.com/office/powerpoint/2010/main" val="3685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11675770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: setting up your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8A9FD72-2C52-5B46-A801-7B4197CA0A6E}"/>
              </a:ext>
            </a:extLst>
          </p:cNvPr>
          <p:cNvSpPr txBox="1"/>
          <p:nvPr/>
        </p:nvSpPr>
        <p:spPr>
          <a:xfrm>
            <a:off x="7809571" y="2095004"/>
            <a:ext cx="38414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GLM Online documentation</a:t>
            </a:r>
          </a:p>
          <a:p>
            <a:r>
              <a:rPr lang="en-US" sz="2400" dirty="0">
                <a:hlinkClick r:id="rId2"/>
              </a:rPr>
              <a:t>http://aed.see.uwa.edu.au/research/models/GLM/getting_started.html</a:t>
            </a:r>
            <a:r>
              <a:rPr lang="en-US" sz="2400" dirty="0"/>
              <a:t> </a:t>
            </a:r>
            <a:endParaRPr lang="en-US" sz="2400" b="1" dirty="0"/>
          </a:p>
          <a:p>
            <a:endParaRPr lang="en-US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Describes variable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Gives units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Shows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Provides a default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137900-69F4-4A4E-A9E2-6A237923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27" y="1520686"/>
            <a:ext cx="6226914" cy="52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4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 to GLM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0" y="1748458"/>
            <a:ext cx="4855114" cy="45827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Homepage: </a:t>
            </a:r>
            <a:r>
              <a:rPr lang="en-US" dirty="0">
                <a:hlinkClick r:id="rId2"/>
              </a:rPr>
              <a:t>http://aed.see.uwa.edu.au/research/models/GLM/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Download newest versions of GLM (currently v.3.0.5)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support and help in 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3F8706-EC74-3949-9686-83890FF3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88" y="935934"/>
            <a:ext cx="5859758" cy="5412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8F867CD-A28A-9749-BC82-A8B914997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794" y="4405465"/>
            <a:ext cx="2195922" cy="2195922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58E9597F-0BEF-EF4B-B333-439BB040ED08}"/>
              </a:ext>
            </a:extLst>
          </p:cNvPr>
          <p:cNvSpPr/>
          <p:nvPr/>
        </p:nvSpPr>
        <p:spPr>
          <a:xfrm rot="20391414">
            <a:off x="4104610" y="4032712"/>
            <a:ext cx="1699328" cy="1464658"/>
          </a:xfrm>
          <a:custGeom>
            <a:avLst/>
            <a:gdLst>
              <a:gd name="connsiteX0" fmla="*/ 801112 w 1699328"/>
              <a:gd name="connsiteY0" fmla="*/ 0 h 1464658"/>
              <a:gd name="connsiteX1" fmla="*/ 801112 w 1699328"/>
              <a:gd name="connsiteY1" fmla="*/ 0 h 1464658"/>
              <a:gd name="connsiteX2" fmla="*/ 938676 w 1699328"/>
              <a:gd name="connsiteY2" fmla="*/ 72828 h 1464658"/>
              <a:gd name="connsiteX3" fmla="*/ 1003413 w 1699328"/>
              <a:gd name="connsiteY3" fmla="*/ 105196 h 1464658"/>
              <a:gd name="connsiteX4" fmla="*/ 1051965 w 1699328"/>
              <a:gd name="connsiteY4" fmla="*/ 121380 h 1464658"/>
              <a:gd name="connsiteX5" fmla="*/ 1124793 w 1699328"/>
              <a:gd name="connsiteY5" fmla="*/ 153748 h 1464658"/>
              <a:gd name="connsiteX6" fmla="*/ 1246174 w 1699328"/>
              <a:gd name="connsiteY6" fmla="*/ 194209 h 1464658"/>
              <a:gd name="connsiteX7" fmla="*/ 1294726 w 1699328"/>
              <a:gd name="connsiteY7" fmla="*/ 218485 h 1464658"/>
              <a:gd name="connsiteX8" fmla="*/ 1335186 w 1699328"/>
              <a:gd name="connsiteY8" fmla="*/ 234669 h 1464658"/>
              <a:gd name="connsiteX9" fmla="*/ 1408014 w 1699328"/>
              <a:gd name="connsiteY9" fmla="*/ 275129 h 1464658"/>
              <a:gd name="connsiteX10" fmla="*/ 1464659 w 1699328"/>
              <a:gd name="connsiteY10" fmla="*/ 323681 h 1464658"/>
              <a:gd name="connsiteX11" fmla="*/ 1505119 w 1699328"/>
              <a:gd name="connsiteY11" fmla="*/ 356049 h 1464658"/>
              <a:gd name="connsiteX12" fmla="*/ 1577947 w 1699328"/>
              <a:gd name="connsiteY12" fmla="*/ 436970 h 1464658"/>
              <a:gd name="connsiteX13" fmla="*/ 1610315 w 1699328"/>
              <a:gd name="connsiteY13" fmla="*/ 509798 h 1464658"/>
              <a:gd name="connsiteX14" fmla="*/ 1634591 w 1699328"/>
              <a:gd name="connsiteY14" fmla="*/ 550258 h 1464658"/>
              <a:gd name="connsiteX15" fmla="*/ 1658868 w 1699328"/>
              <a:gd name="connsiteY15" fmla="*/ 631179 h 1464658"/>
              <a:gd name="connsiteX16" fmla="*/ 1675052 w 1699328"/>
              <a:gd name="connsiteY16" fmla="*/ 671639 h 1464658"/>
              <a:gd name="connsiteX17" fmla="*/ 1683144 w 1699328"/>
              <a:gd name="connsiteY17" fmla="*/ 720191 h 1464658"/>
              <a:gd name="connsiteX18" fmla="*/ 1691236 w 1699328"/>
              <a:gd name="connsiteY18" fmla="*/ 752559 h 1464658"/>
              <a:gd name="connsiteX19" fmla="*/ 1699328 w 1699328"/>
              <a:gd name="connsiteY19" fmla="*/ 809203 h 1464658"/>
              <a:gd name="connsiteX20" fmla="*/ 1683144 w 1699328"/>
              <a:gd name="connsiteY20" fmla="*/ 1035780 h 1464658"/>
              <a:gd name="connsiteX21" fmla="*/ 1675052 w 1699328"/>
              <a:gd name="connsiteY21" fmla="*/ 1076240 h 1464658"/>
              <a:gd name="connsiteX22" fmla="*/ 1626499 w 1699328"/>
              <a:gd name="connsiteY22" fmla="*/ 1157161 h 1464658"/>
              <a:gd name="connsiteX23" fmla="*/ 1586039 w 1699328"/>
              <a:gd name="connsiteY23" fmla="*/ 1221897 h 1464658"/>
              <a:gd name="connsiteX24" fmla="*/ 1553671 w 1699328"/>
              <a:gd name="connsiteY24" fmla="*/ 1246173 h 1464658"/>
              <a:gd name="connsiteX25" fmla="*/ 1513211 w 1699328"/>
              <a:gd name="connsiteY25" fmla="*/ 1286633 h 1464658"/>
              <a:gd name="connsiteX26" fmla="*/ 1432291 w 1699328"/>
              <a:gd name="connsiteY26" fmla="*/ 1335186 h 1464658"/>
              <a:gd name="connsiteX27" fmla="*/ 1375646 w 1699328"/>
              <a:gd name="connsiteY27" fmla="*/ 1375646 h 1464658"/>
              <a:gd name="connsiteX28" fmla="*/ 1351370 w 1699328"/>
              <a:gd name="connsiteY28" fmla="*/ 1391830 h 1464658"/>
              <a:gd name="connsiteX29" fmla="*/ 1270450 w 1699328"/>
              <a:gd name="connsiteY29" fmla="*/ 1416106 h 1464658"/>
              <a:gd name="connsiteX30" fmla="*/ 1229990 w 1699328"/>
              <a:gd name="connsiteY30" fmla="*/ 1432290 h 1464658"/>
              <a:gd name="connsiteX31" fmla="*/ 1181437 w 1699328"/>
              <a:gd name="connsiteY31" fmla="*/ 1448474 h 1464658"/>
              <a:gd name="connsiteX32" fmla="*/ 1157161 w 1699328"/>
              <a:gd name="connsiteY32" fmla="*/ 1456566 h 1464658"/>
              <a:gd name="connsiteX33" fmla="*/ 971045 w 1699328"/>
              <a:gd name="connsiteY33" fmla="*/ 1464658 h 1464658"/>
              <a:gd name="connsiteX34" fmla="*/ 566443 w 1699328"/>
              <a:gd name="connsiteY34" fmla="*/ 1448474 h 1464658"/>
              <a:gd name="connsiteX35" fmla="*/ 323682 w 1699328"/>
              <a:gd name="connsiteY35" fmla="*/ 1432290 h 1464658"/>
              <a:gd name="connsiteX36" fmla="*/ 0 w 1699328"/>
              <a:gd name="connsiteY36" fmla="*/ 1424198 h 1464658"/>
              <a:gd name="connsiteX37" fmla="*/ 0 w 1699328"/>
              <a:gd name="connsiteY37" fmla="*/ 1424198 h 146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99328" h="1464658">
                <a:moveTo>
                  <a:pt x="801112" y="0"/>
                </a:moveTo>
                <a:lnTo>
                  <a:pt x="801112" y="0"/>
                </a:lnTo>
                <a:cubicBezTo>
                  <a:pt x="937074" y="81577"/>
                  <a:pt x="828678" y="21496"/>
                  <a:pt x="938676" y="72828"/>
                </a:cubicBezTo>
                <a:cubicBezTo>
                  <a:pt x="960539" y="83030"/>
                  <a:pt x="981238" y="95692"/>
                  <a:pt x="1003413" y="105196"/>
                </a:cubicBezTo>
                <a:cubicBezTo>
                  <a:pt x="1019093" y="111916"/>
                  <a:pt x="1036126" y="115044"/>
                  <a:pt x="1051965" y="121380"/>
                </a:cubicBezTo>
                <a:cubicBezTo>
                  <a:pt x="1076631" y="131246"/>
                  <a:pt x="1099919" y="144420"/>
                  <a:pt x="1124793" y="153748"/>
                </a:cubicBezTo>
                <a:cubicBezTo>
                  <a:pt x="1164726" y="168723"/>
                  <a:pt x="1208028" y="175136"/>
                  <a:pt x="1246174" y="194209"/>
                </a:cubicBezTo>
                <a:cubicBezTo>
                  <a:pt x="1262358" y="202301"/>
                  <a:pt x="1278254" y="210998"/>
                  <a:pt x="1294726" y="218485"/>
                </a:cubicBezTo>
                <a:cubicBezTo>
                  <a:pt x="1307950" y="224496"/>
                  <a:pt x="1321912" y="228770"/>
                  <a:pt x="1335186" y="234669"/>
                </a:cubicBezTo>
                <a:cubicBezTo>
                  <a:pt x="1358324" y="244953"/>
                  <a:pt x="1387587" y="261511"/>
                  <a:pt x="1408014" y="275129"/>
                </a:cubicBezTo>
                <a:cubicBezTo>
                  <a:pt x="1456841" y="307680"/>
                  <a:pt x="1424650" y="288673"/>
                  <a:pt x="1464659" y="323681"/>
                </a:cubicBezTo>
                <a:cubicBezTo>
                  <a:pt x="1477657" y="335054"/>
                  <a:pt x="1492281" y="344495"/>
                  <a:pt x="1505119" y="356049"/>
                </a:cubicBezTo>
                <a:cubicBezTo>
                  <a:pt x="1536230" y="384049"/>
                  <a:pt x="1553189" y="403959"/>
                  <a:pt x="1577947" y="436970"/>
                </a:cubicBezTo>
                <a:cubicBezTo>
                  <a:pt x="1634689" y="512626"/>
                  <a:pt x="1536512" y="386792"/>
                  <a:pt x="1610315" y="509798"/>
                </a:cubicBezTo>
                <a:cubicBezTo>
                  <a:pt x="1618407" y="523285"/>
                  <a:pt x="1628083" y="535940"/>
                  <a:pt x="1634591" y="550258"/>
                </a:cubicBezTo>
                <a:cubicBezTo>
                  <a:pt x="1658044" y="601853"/>
                  <a:pt x="1644193" y="587154"/>
                  <a:pt x="1658868" y="631179"/>
                </a:cubicBezTo>
                <a:cubicBezTo>
                  <a:pt x="1663461" y="644959"/>
                  <a:pt x="1669657" y="658152"/>
                  <a:pt x="1675052" y="671639"/>
                </a:cubicBezTo>
                <a:cubicBezTo>
                  <a:pt x="1677749" y="687823"/>
                  <a:pt x="1679926" y="704102"/>
                  <a:pt x="1683144" y="720191"/>
                </a:cubicBezTo>
                <a:cubicBezTo>
                  <a:pt x="1685325" y="731096"/>
                  <a:pt x="1689247" y="741617"/>
                  <a:pt x="1691236" y="752559"/>
                </a:cubicBezTo>
                <a:cubicBezTo>
                  <a:pt x="1694648" y="771324"/>
                  <a:pt x="1696631" y="790322"/>
                  <a:pt x="1699328" y="809203"/>
                </a:cubicBezTo>
                <a:cubicBezTo>
                  <a:pt x="1693933" y="884729"/>
                  <a:pt x="1689999" y="960373"/>
                  <a:pt x="1683144" y="1035780"/>
                </a:cubicBezTo>
                <a:cubicBezTo>
                  <a:pt x="1681899" y="1049477"/>
                  <a:pt x="1679752" y="1063314"/>
                  <a:pt x="1675052" y="1076240"/>
                </a:cubicBezTo>
                <a:cubicBezTo>
                  <a:pt x="1653578" y="1135293"/>
                  <a:pt x="1655049" y="1111483"/>
                  <a:pt x="1626499" y="1157161"/>
                </a:cubicBezTo>
                <a:cubicBezTo>
                  <a:pt x="1605131" y="1191349"/>
                  <a:pt x="1616605" y="1191331"/>
                  <a:pt x="1586039" y="1221897"/>
                </a:cubicBezTo>
                <a:cubicBezTo>
                  <a:pt x="1576502" y="1231434"/>
                  <a:pt x="1563751" y="1237213"/>
                  <a:pt x="1553671" y="1246173"/>
                </a:cubicBezTo>
                <a:cubicBezTo>
                  <a:pt x="1539416" y="1258844"/>
                  <a:pt x="1528592" y="1275354"/>
                  <a:pt x="1513211" y="1286633"/>
                </a:cubicBezTo>
                <a:cubicBezTo>
                  <a:pt x="1487845" y="1305235"/>
                  <a:pt x="1458464" y="1317738"/>
                  <a:pt x="1432291" y="1335186"/>
                </a:cubicBezTo>
                <a:cubicBezTo>
                  <a:pt x="1375091" y="1373318"/>
                  <a:pt x="1445889" y="1325473"/>
                  <a:pt x="1375646" y="1375646"/>
                </a:cubicBezTo>
                <a:cubicBezTo>
                  <a:pt x="1367732" y="1381299"/>
                  <a:pt x="1360257" y="1387880"/>
                  <a:pt x="1351370" y="1391830"/>
                </a:cubicBezTo>
                <a:cubicBezTo>
                  <a:pt x="1295092" y="1416842"/>
                  <a:pt x="1317526" y="1400414"/>
                  <a:pt x="1270450" y="1416106"/>
                </a:cubicBezTo>
                <a:cubicBezTo>
                  <a:pt x="1256670" y="1420699"/>
                  <a:pt x="1243641" y="1427326"/>
                  <a:pt x="1229990" y="1432290"/>
                </a:cubicBezTo>
                <a:cubicBezTo>
                  <a:pt x="1213957" y="1438120"/>
                  <a:pt x="1197621" y="1443079"/>
                  <a:pt x="1181437" y="1448474"/>
                </a:cubicBezTo>
                <a:cubicBezTo>
                  <a:pt x="1173345" y="1451171"/>
                  <a:pt x="1165683" y="1456195"/>
                  <a:pt x="1157161" y="1456566"/>
                </a:cubicBezTo>
                <a:lnTo>
                  <a:pt x="971045" y="1464658"/>
                </a:lnTo>
                <a:cubicBezTo>
                  <a:pt x="810727" y="1459314"/>
                  <a:pt x="718133" y="1457575"/>
                  <a:pt x="566443" y="1448474"/>
                </a:cubicBezTo>
                <a:cubicBezTo>
                  <a:pt x="485489" y="1443617"/>
                  <a:pt x="404752" y="1434481"/>
                  <a:pt x="323682" y="1432290"/>
                </a:cubicBezTo>
                <a:cubicBezTo>
                  <a:pt x="16187" y="1423979"/>
                  <a:pt x="124114" y="1424198"/>
                  <a:pt x="0" y="1424198"/>
                </a:cubicBezTo>
                <a:lnTo>
                  <a:pt x="0" y="1424198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838122" y="1652530"/>
            <a:ext cx="3881290" cy="4667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Sneak peek: Water Quality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737441"/>
            <a:ext cx="3528931" cy="4582768"/>
          </a:xfrm>
        </p:spPr>
        <p:txBody>
          <a:bodyPr>
            <a:normAutofit lnSpcReduction="10000"/>
          </a:bodyPr>
          <a:lstStyle/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Aquatic Ecosystem Modelling Library (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AED2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Consists of several modules to conceptualize individual ecosystems,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1"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oxygen, nitrogen, phosphorus, phytoplankton</a:t>
            </a:r>
          </a:p>
          <a:p>
            <a:pPr lvl="1"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sediment biogeochemistry</a:t>
            </a:r>
          </a:p>
          <a:p>
            <a:pPr lvl="1"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enthic communities</a:t>
            </a:r>
          </a:p>
          <a:p>
            <a:pPr indent="-342900"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GLM was designed to interact with AED2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227" y="351182"/>
            <a:ext cx="612294" cy="603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94" y="2049340"/>
            <a:ext cx="408432" cy="408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98" y="2503443"/>
            <a:ext cx="420624" cy="408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033" y="2496332"/>
            <a:ext cx="408432" cy="408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89" y="2961366"/>
            <a:ext cx="408432" cy="4084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351" y="2049340"/>
            <a:ext cx="408432" cy="408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351" y="2503443"/>
            <a:ext cx="408432" cy="408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033" y="2049340"/>
            <a:ext cx="408432" cy="4084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46" y="2961366"/>
            <a:ext cx="414528" cy="4084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386" y="5048594"/>
            <a:ext cx="408432" cy="426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56" y="4574622"/>
            <a:ext cx="408432" cy="4267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25" y="4059694"/>
            <a:ext cx="414528" cy="426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56" y="5522566"/>
            <a:ext cx="420624" cy="426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90" y="4059694"/>
            <a:ext cx="414528" cy="426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56" y="5048594"/>
            <a:ext cx="408432" cy="4267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73" y="5522566"/>
            <a:ext cx="408432" cy="4267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90" y="5522566"/>
            <a:ext cx="414528" cy="4267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25" y="4574622"/>
            <a:ext cx="414528" cy="4267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90" y="4574622"/>
            <a:ext cx="414528" cy="4267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56" y="4059694"/>
            <a:ext cx="414528" cy="4267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25" y="5048594"/>
            <a:ext cx="414528" cy="42672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 rot="16200000">
            <a:off x="6845181" y="249726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554874" y="4826254"/>
            <a:ext cx="145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ADVANCED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17691" y="25158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AED2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417691" y="473266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AED2+</a:t>
            </a:r>
            <a:endParaRPr lang="en-US" dirty="0"/>
          </a:p>
        </p:txBody>
      </p:sp>
      <p:sp>
        <p:nvSpPr>
          <p:cNvPr id="3" name="Left Brace 2"/>
          <p:cNvSpPr/>
          <p:nvPr/>
        </p:nvSpPr>
        <p:spPr>
          <a:xfrm>
            <a:off x="7464546" y="2049340"/>
            <a:ext cx="159126" cy="13204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/>
          <p:cNvSpPr/>
          <p:nvPr/>
        </p:nvSpPr>
        <p:spPr>
          <a:xfrm>
            <a:off x="7452203" y="4030384"/>
            <a:ext cx="99900" cy="19189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5270D8B-46B1-654E-ABE4-160A10C19E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5400" y="1430794"/>
            <a:ext cx="7418121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New features in v.3.X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03820CE1-93C3-7B4C-B80E-978527822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0" y="1689956"/>
            <a:ext cx="10353762" cy="458875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Sediment-depth zones and zone-specific sediment heating, and biogeochemistry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Shallow lakes, ponds &amp; wetland </a:t>
            </a:r>
            <a:r>
              <a:rPr lang="en-US" dirty="0"/>
              <a:t>simulations </a:t>
            </a:r>
            <a:r>
              <a:rPr lang="en-US" dirty="0" smtClean="0"/>
              <a:t>(incl. drying </a:t>
            </a:r>
            <a:r>
              <a:rPr lang="en-US" dirty="0"/>
              <a:t>out)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Wind-sheltering options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Seepage </a:t>
            </a:r>
            <a:r>
              <a:rPr lang="en-US" dirty="0"/>
              <a:t>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Ice initialization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Light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71" y="5019377"/>
            <a:ext cx="2629354" cy="1688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E982842-D685-8C4A-A242-19C15747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48" y="2756648"/>
            <a:ext cx="3920502" cy="39758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Rectangle 1"/>
          <p:cNvSpPr/>
          <p:nvPr/>
        </p:nvSpPr>
        <p:spPr>
          <a:xfrm>
            <a:off x="4315811" y="4931324"/>
            <a:ext cx="37148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rgbClr val="FFFF00"/>
                </a:solidFill>
                <a:latin typeface="Arial" panose="020B0604020202020204" pitchFamily="34" charset="0"/>
              </a:rPr>
              <a:t>Hipsey, M.R., Bruce, L.C., Boon, C., Busch, B., Carey, C.C., Hamilton, D.P., Hanson, P.C., Read, J.S., de Sousa, E., Weber, M. and Winslow, L.A., 2019. </a:t>
            </a:r>
            <a:r>
              <a:rPr lang="en-AU" sz="1200" b="1" dirty="0">
                <a:solidFill>
                  <a:srgbClr val="FFFF00"/>
                </a:solidFill>
                <a:latin typeface="Arial" panose="020B0604020202020204" pitchFamily="34" charset="0"/>
              </a:rPr>
              <a:t>A General Lake Model (GLM 3.0) for linking with high-frequency sensor data from the Global Lake Ecological Observatory Network (GLEON)</a:t>
            </a:r>
            <a:r>
              <a:rPr lang="en-AU" sz="1200" dirty="0">
                <a:solidFill>
                  <a:srgbClr val="FFFF00"/>
                </a:solidFill>
                <a:latin typeface="Arial" panose="020B0604020202020204" pitchFamily="34" charset="0"/>
              </a:rPr>
              <a:t>. </a:t>
            </a:r>
            <a:r>
              <a:rPr lang="en-AU" sz="1200" i="1" dirty="0">
                <a:solidFill>
                  <a:srgbClr val="FFFF00"/>
                </a:solidFill>
                <a:latin typeface="Arial" panose="020B0604020202020204" pitchFamily="34" charset="0"/>
              </a:rPr>
              <a:t>Geoscientific Model Development</a:t>
            </a:r>
            <a:r>
              <a:rPr lang="en-AU" sz="1200" dirty="0">
                <a:solidFill>
                  <a:srgbClr val="FFFF00"/>
                </a:solidFill>
                <a:latin typeface="Arial" panose="020B0604020202020204" pitchFamily="34" charset="0"/>
              </a:rPr>
              <a:t>, </a:t>
            </a:r>
            <a:r>
              <a:rPr lang="en-AU" sz="1200" i="1" dirty="0">
                <a:solidFill>
                  <a:srgbClr val="FFFF00"/>
                </a:solidFill>
                <a:latin typeface="Arial" panose="020B0604020202020204" pitchFamily="34" charset="0"/>
              </a:rPr>
              <a:t>12</a:t>
            </a:r>
            <a:r>
              <a:rPr lang="en-AU" sz="1200" dirty="0">
                <a:solidFill>
                  <a:srgbClr val="FFFF00"/>
                </a:solidFill>
                <a:latin typeface="Arial" panose="020B0604020202020204" pitchFamily="34" charset="0"/>
              </a:rPr>
              <a:t>(1), pp.473-523.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4218506"/>
            <a:ext cx="3772099" cy="24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2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New features in v.3.X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03820CE1-93C3-7B4C-B80E-978527822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320" y="1674966"/>
            <a:ext cx="10353762" cy="458875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Water Quality updates (AED2 / AED2+)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GHGs (N2O, CH4, CO2)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Benthic </a:t>
            </a:r>
            <a:r>
              <a:rPr lang="en-US" dirty="0" smtClean="0"/>
              <a:t>productivity (MPB, MAC, MAG)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Mussels (BIV)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Geochemistry (GEO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Sediment diagenesis (SDG)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00" y="2557002"/>
            <a:ext cx="6561478" cy="4228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00" y="2292884"/>
            <a:ext cx="6561478" cy="44923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82400" y="2292884"/>
            <a:ext cx="6561478" cy="4492376"/>
            <a:chOff x="5582400" y="2292884"/>
            <a:chExt cx="6561478" cy="4492376"/>
          </a:xfrm>
        </p:grpSpPr>
        <p:sp>
          <p:nvSpPr>
            <p:cNvPr id="2" name="Rectangle 1"/>
            <p:cNvSpPr/>
            <p:nvPr/>
          </p:nvSpPr>
          <p:spPr>
            <a:xfrm>
              <a:off x="5582400" y="2292884"/>
              <a:ext cx="6561478" cy="449237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A1AE282-8799-6E47-9E3E-904FDC541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222" y="4397409"/>
              <a:ext cx="2260233" cy="22602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676703D1-BAB7-704F-901B-97124E20E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950" y="4397409"/>
              <a:ext cx="2267733" cy="22677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6B9D6EFB-6531-2545-83D5-4C6462185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1"/>
            <a:stretch/>
          </p:blipFill>
          <p:spPr>
            <a:xfrm>
              <a:off x="6676222" y="2793140"/>
              <a:ext cx="2267744" cy="198585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72EC09F4-93AA-B34C-BFD3-4A995B370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10"/>
            <a:stretch/>
          </p:blipFill>
          <p:spPr>
            <a:xfrm>
              <a:off x="8776061" y="2751625"/>
              <a:ext cx="2298469" cy="203391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4245654-DC33-394A-B42B-89F64577561E}"/>
                </a:ext>
              </a:extLst>
            </p:cNvPr>
            <p:cNvSpPr txBox="1"/>
            <p:nvPr/>
          </p:nvSpPr>
          <p:spPr>
            <a:xfrm>
              <a:off x="7743892" y="3250682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NH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49D04E2-D331-4C48-A634-271698EC468D}"/>
                </a:ext>
              </a:extLst>
            </p:cNvPr>
            <p:cNvSpPr txBox="1"/>
            <p:nvPr/>
          </p:nvSpPr>
          <p:spPr>
            <a:xfrm>
              <a:off x="9832124" y="3250682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CO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A337F05-4F7E-A14F-A960-961DD8B7B008}"/>
                </a:ext>
              </a:extLst>
            </p:cNvPr>
            <p:cNvSpPr txBox="1"/>
            <p:nvPr/>
          </p:nvSpPr>
          <p:spPr>
            <a:xfrm>
              <a:off x="7743892" y="5085885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N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2</a:t>
              </a:r>
              <a:r>
                <a:rPr lang="en-US" sz="1600" dirty="0">
                  <a:solidFill>
                    <a:srgbClr val="FF0000"/>
                  </a:solidFill>
                </a:rPr>
                <a:t>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2B5F57C3-F466-0947-B82B-C592AAE06DD8}"/>
                </a:ext>
              </a:extLst>
            </p:cNvPr>
            <p:cNvSpPr txBox="1"/>
            <p:nvPr/>
          </p:nvSpPr>
          <p:spPr>
            <a:xfrm>
              <a:off x="9872935" y="5094667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CH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4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70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GLM R-Packages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="" xmlns:a16="http://schemas.microsoft.com/office/drawing/2014/main" id="{001CD423-7908-F049-9C80-FF9E99BF3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477960"/>
              </p:ext>
            </p:extLst>
          </p:nvPr>
        </p:nvGraphicFramePr>
        <p:xfrm>
          <a:off x="1097424" y="708765"/>
          <a:ext cx="9997151" cy="562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2FB7B80C-BF44-6144-A808-5E977CCE74F3}"/>
              </a:ext>
            </a:extLst>
          </p:cNvPr>
          <p:cNvSpPr txBox="1">
            <a:spLocks/>
          </p:cNvSpPr>
          <p:nvPr/>
        </p:nvSpPr>
        <p:spPr>
          <a:xfrm>
            <a:off x="7601829" y="1078157"/>
            <a:ext cx="3863493" cy="18481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Distributed computing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multiple GLM simulations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e.g. scenario modeling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A3998DB0-623C-4840-992E-1740BBABB21B}"/>
              </a:ext>
            </a:extLst>
          </p:cNvPr>
          <p:cNvSpPr txBox="1">
            <a:spLocks/>
          </p:cNvSpPr>
          <p:nvPr/>
        </p:nvSpPr>
        <p:spPr>
          <a:xfrm>
            <a:off x="516230" y="2163124"/>
            <a:ext cx="3432535" cy="18481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model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Visualizing results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Physical derivatives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B5766281-588B-8C49-981F-C8AFDD1097C8}"/>
              </a:ext>
            </a:extLst>
          </p:cNvPr>
          <p:cNvSpPr txBox="1">
            <a:spLocks/>
          </p:cNvSpPr>
          <p:nvPr/>
        </p:nvSpPr>
        <p:spPr>
          <a:xfrm>
            <a:off x="9533576" y="4706826"/>
            <a:ext cx="2589794" cy="18481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Runs GLM in R (version 3.0.5)</a:t>
            </a:r>
          </a:p>
        </p:txBody>
      </p:sp>
    </p:spTree>
    <p:extLst>
      <p:ext uri="{BB962C8B-B14F-4D97-AF65-F5344CB8AC3E}">
        <p14:creationId xmlns:p14="http://schemas.microsoft.com/office/powerpoint/2010/main" val="60887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GLM3r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651000"/>
            <a:ext cx="4955181" cy="453392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(big) Package that contains executables for Windows, Linux and macOS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Current version: 3.0</a:t>
            </a:r>
            <a:r>
              <a:rPr lang="en-US" dirty="0"/>
              <a:t>.5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Runs GLM in R (with screen output)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Also provides version number</a:t>
            </a:r>
            <a:endParaRPr 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4C73EE8-2573-CB49-8F86-EA3057A31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0"/>
          <a:stretch/>
        </p:blipFill>
        <p:spPr>
          <a:xfrm>
            <a:off x="6322351" y="351182"/>
            <a:ext cx="4887875" cy="6206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4E4EA7-7398-D840-ACE1-A0B4C0A50EBE}"/>
              </a:ext>
            </a:extLst>
          </p:cNvPr>
          <p:cNvSpPr txBox="1"/>
          <p:nvPr/>
        </p:nvSpPr>
        <p:spPr>
          <a:xfrm>
            <a:off x="9119780" y="4420609"/>
            <a:ext cx="478394" cy="230832"/>
          </a:xfrm>
          <a:prstGeom prst="rect">
            <a:avLst/>
          </a:prstGeom>
          <a:solidFill>
            <a:srgbClr val="F6F9FB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merican Typewriter" panose="02090604020004020304" pitchFamily="18" charset="77"/>
              </a:rPr>
              <a:t>3.0.5</a:t>
            </a:r>
          </a:p>
        </p:txBody>
      </p:sp>
    </p:spTree>
    <p:extLst>
      <p:ext uri="{BB962C8B-B14F-4D97-AF65-F5344CB8AC3E}">
        <p14:creationId xmlns:p14="http://schemas.microsoft.com/office/powerpoint/2010/main" val="39344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glmtools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602154"/>
            <a:ext cx="5811419" cy="458276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Either from </a:t>
            </a:r>
            <a:r>
              <a:rPr lang="en-US" dirty="0" err="1"/>
              <a:t>github</a:t>
            </a:r>
            <a:r>
              <a:rPr lang="en-US" dirty="0"/>
              <a:t> or from GRAN (USGS-R’s alternative to CRAN)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Offers </a:t>
            </a:r>
            <a:r>
              <a:rPr lang="en-US" b="1" dirty="0"/>
              <a:t>lots of functionalities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Manipulate model setup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Retrieve data from output (evaporation, temperature data,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Compare observed to simulated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Visualize results (contour plots)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b="1" dirty="0"/>
              <a:t>Overhauled visualization </a:t>
            </a:r>
            <a:r>
              <a:rPr lang="en-US" sz="2100" dirty="0"/>
              <a:t>(ggplot2)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Automatic </a:t>
            </a:r>
            <a:r>
              <a:rPr lang="en-US" sz="2100" b="1" dirty="0"/>
              <a:t>calibration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740DDFC-1665-6E44-B355-BCEAA85F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588" y="2184587"/>
            <a:ext cx="5497966" cy="34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2196" y="4921458"/>
            <a:ext cx="4282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We’re around all week, so feel free to ask questions and engage on the GLM Slack channel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F70D7E5-E43D-8149-A513-96519F1DD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9"/>
          <a:stretch/>
        </p:blipFill>
        <p:spPr>
          <a:xfrm>
            <a:off x="9668541" y="1339873"/>
            <a:ext cx="1616126" cy="185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5FD0EEF-F4A3-6045-8DB0-BDC88D71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2" y="1338291"/>
            <a:ext cx="1859080" cy="185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3CF6E81-5F7A-2946-B77A-5859A76FE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18" y="1332082"/>
            <a:ext cx="1859079" cy="1859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6B40EB8-41E4-8847-B9A0-A4C718D9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882" y="1316941"/>
            <a:ext cx="1577853" cy="18583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="" xmlns:a16="http://schemas.microsoft.com/office/drawing/2014/main" id="{295BF972-9030-AF42-A08C-0094567EB718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/>
              <a:t>Who some of us 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0747121-EC77-274E-8EF6-A36F7B215025}"/>
              </a:ext>
            </a:extLst>
          </p:cNvPr>
          <p:cNvSpPr txBox="1"/>
          <p:nvPr/>
        </p:nvSpPr>
        <p:spPr>
          <a:xfrm>
            <a:off x="619537" y="3257999"/>
            <a:ext cx="2277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Hilary Dugan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Assist. Prof. @ CFL UW-Madison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2CA6C4D-9A56-1D40-BAE1-1DFC22F43A0D}"/>
              </a:ext>
            </a:extLst>
          </p:cNvPr>
          <p:cNvSpPr txBox="1"/>
          <p:nvPr/>
        </p:nvSpPr>
        <p:spPr>
          <a:xfrm>
            <a:off x="2967214" y="3250983"/>
            <a:ext cx="241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Paul C. Hanson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Research Prof. @ CFL UW-Madison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D5312CC-5276-4041-9FBC-A9D99A6B4F5B}"/>
              </a:ext>
            </a:extLst>
          </p:cNvPr>
          <p:cNvSpPr txBox="1"/>
          <p:nvPr/>
        </p:nvSpPr>
        <p:spPr>
          <a:xfrm>
            <a:off x="5196048" y="3250983"/>
            <a:ext cx="241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Matt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Hipsey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Assoc. Prof. @ AED UWA Perth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EB72C26-27F7-AB4C-B8D9-C247410FEB40}"/>
              </a:ext>
            </a:extLst>
          </p:cNvPr>
          <p:cNvSpPr txBox="1"/>
          <p:nvPr/>
        </p:nvSpPr>
        <p:spPr>
          <a:xfrm>
            <a:off x="9517095" y="3278172"/>
            <a:ext cx="1919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Robert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Ladwig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Postdoc @ CFL UW-Madison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345F5A6-2116-474D-B5D6-3AC6D27AC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122" y="4649712"/>
            <a:ext cx="1756770" cy="17567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31C637F-6E76-A34D-80C7-8EC6113A9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218" y="1319017"/>
            <a:ext cx="1404440" cy="18725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03712DA-D74C-604E-A615-2EE8EC512364}"/>
              </a:ext>
            </a:extLst>
          </p:cNvPr>
          <p:cNvSpPr txBox="1"/>
          <p:nvPr/>
        </p:nvSpPr>
        <p:spPr>
          <a:xfrm>
            <a:off x="7130537" y="3278172"/>
            <a:ext cx="241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Renato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Figueiredo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Prof. @ ESE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Univ. of Florida</a:t>
            </a:r>
          </a:p>
        </p:txBody>
      </p:sp>
    </p:spTree>
    <p:extLst>
      <p:ext uri="{BB962C8B-B14F-4D97-AF65-F5344CB8AC3E}">
        <p14:creationId xmlns:p14="http://schemas.microsoft.com/office/powerpoint/2010/main" val="289081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C52246EA-F2EB-9A4D-9223-AB1250B5F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1370693" y="1769540"/>
            <a:ext cx="944003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5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erican Typewriter" panose="02090604020004020304" pitchFamily="18" charset="77"/>
              </a:rPr>
              <a:t>Run GLM in R</a:t>
            </a:r>
          </a:p>
        </p:txBody>
      </p:sp>
    </p:spTree>
    <p:extLst>
      <p:ext uri="{BB962C8B-B14F-4D97-AF65-F5344CB8AC3E}">
        <p14:creationId xmlns:p14="http://schemas.microsoft.com/office/powerpoint/2010/main" val="206279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5BC213-545B-794E-A87A-103EAB33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362B86-82C2-3D4E-99DE-0F994A438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92AC41C-AAFC-EB49-880E-3F6DE74A8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5576" b="951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49589E-A7AE-5846-8B50-A9B8E4E87B60}"/>
              </a:ext>
            </a:extLst>
          </p:cNvPr>
          <p:cNvSpPr txBox="1">
            <a:spLocks/>
          </p:cNvSpPr>
          <p:nvPr/>
        </p:nvSpPr>
        <p:spPr>
          <a:xfrm>
            <a:off x="1370693" y="1533565"/>
            <a:ext cx="944003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7200" b="1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erican Typewriter" panose="02090604020004020304" pitchFamily="18" charset="77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500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glmtools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calibration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1FFC769-42FB-A84E-9620-EB1975BBEFE2}"/>
              </a:ext>
            </a:extLst>
          </p:cNvPr>
          <p:cNvGrpSpPr/>
          <p:nvPr/>
        </p:nvGrpSpPr>
        <p:grpSpPr>
          <a:xfrm>
            <a:off x="4208663" y="1628996"/>
            <a:ext cx="1168737" cy="708508"/>
            <a:chOff x="2101303" y="1719799"/>
            <a:chExt cx="1168737" cy="708508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A1CFAF7-448E-BE4D-B387-96E1632866FD}"/>
                </a:ext>
              </a:extLst>
            </p:cNvPr>
            <p:cNvSpPr/>
            <p:nvPr/>
          </p:nvSpPr>
          <p:spPr>
            <a:xfrm>
              <a:off x="2155803" y="1719799"/>
              <a:ext cx="1059735" cy="708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200F055-B16E-0745-88F3-F1313968486B}"/>
                </a:ext>
              </a:extLst>
            </p:cNvPr>
            <p:cNvSpPr txBox="1"/>
            <p:nvPr/>
          </p:nvSpPr>
          <p:spPr>
            <a:xfrm>
              <a:off x="2101303" y="1889387"/>
              <a:ext cx="116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glm3.nml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D27B2F9-4703-4246-925C-3D3F656CDFB3}"/>
              </a:ext>
            </a:extLst>
          </p:cNvPr>
          <p:cNvGrpSpPr/>
          <p:nvPr/>
        </p:nvGrpSpPr>
        <p:grpSpPr>
          <a:xfrm>
            <a:off x="9593068" y="1661863"/>
            <a:ext cx="1168737" cy="708508"/>
            <a:chOff x="2101303" y="1719799"/>
            <a:chExt cx="1168737" cy="708508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294A595C-AF27-3748-ACDE-F2305EE0FAFF}"/>
                </a:ext>
              </a:extLst>
            </p:cNvPr>
            <p:cNvSpPr/>
            <p:nvPr/>
          </p:nvSpPr>
          <p:spPr>
            <a:xfrm>
              <a:off x="2155803" y="1719799"/>
              <a:ext cx="1059735" cy="708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E697D9FD-A2AF-6149-BD68-7D3047089226}"/>
                </a:ext>
              </a:extLst>
            </p:cNvPr>
            <p:cNvSpPr txBox="1"/>
            <p:nvPr/>
          </p:nvSpPr>
          <p:spPr>
            <a:xfrm>
              <a:off x="2101303" y="1889387"/>
              <a:ext cx="116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glm4.nml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E1066C8-6AEF-4D4F-AED9-284421A3FC10}"/>
              </a:ext>
            </a:extLst>
          </p:cNvPr>
          <p:cNvSpPr txBox="1"/>
          <p:nvPr/>
        </p:nvSpPr>
        <p:spPr>
          <a:xfrm>
            <a:off x="8527276" y="1156356"/>
            <a:ext cx="34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Template: your specific lake file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ECC8291F-A72A-354A-8FA8-F0A8D894E2D8}"/>
              </a:ext>
            </a:extLst>
          </p:cNvPr>
          <p:cNvSpPr/>
          <p:nvPr/>
        </p:nvSpPr>
        <p:spPr>
          <a:xfrm>
            <a:off x="5498511" y="1998358"/>
            <a:ext cx="3930104" cy="45719"/>
          </a:xfrm>
          <a:custGeom>
            <a:avLst/>
            <a:gdLst>
              <a:gd name="connsiteX0" fmla="*/ 2258750 w 2258750"/>
              <a:gd name="connsiteY0" fmla="*/ 30278 h 54584"/>
              <a:gd name="connsiteX1" fmla="*/ 2258750 w 2258750"/>
              <a:gd name="connsiteY1" fmla="*/ 30278 h 54584"/>
              <a:gd name="connsiteX2" fmla="*/ 1211126 w 2258750"/>
              <a:gd name="connsiteY2" fmla="*/ 54501 h 54584"/>
              <a:gd name="connsiteX3" fmla="*/ 738787 w 2258750"/>
              <a:gd name="connsiteY3" fmla="*/ 42389 h 54584"/>
              <a:gd name="connsiteX4" fmla="*/ 581340 w 2258750"/>
              <a:gd name="connsiteY4" fmla="*/ 30278 h 54584"/>
              <a:gd name="connsiteX5" fmla="*/ 460228 w 2258750"/>
              <a:gd name="connsiteY5" fmla="*/ 18167 h 54584"/>
              <a:gd name="connsiteX6" fmla="*/ 181669 w 2258750"/>
              <a:gd name="connsiteY6" fmla="*/ 12111 h 54584"/>
              <a:gd name="connsiteX7" fmla="*/ 18167 w 2258750"/>
              <a:gd name="connsiteY7" fmla="*/ 6056 h 54584"/>
              <a:gd name="connsiteX8" fmla="*/ 0 w 2258750"/>
              <a:gd name="connsiteY8" fmla="*/ 0 h 5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8750" h="54584">
                <a:moveTo>
                  <a:pt x="2258750" y="30278"/>
                </a:moveTo>
                <a:lnTo>
                  <a:pt x="2258750" y="30278"/>
                </a:lnTo>
                <a:lnTo>
                  <a:pt x="1211126" y="54501"/>
                </a:lnTo>
                <a:cubicBezTo>
                  <a:pt x="1053633" y="55756"/>
                  <a:pt x="738787" y="42389"/>
                  <a:pt x="738787" y="42389"/>
                </a:cubicBezTo>
                <a:cubicBezTo>
                  <a:pt x="686305" y="38352"/>
                  <a:pt x="633571" y="36806"/>
                  <a:pt x="581340" y="30278"/>
                </a:cubicBezTo>
                <a:cubicBezTo>
                  <a:pt x="540901" y="25224"/>
                  <a:pt x="501132" y="19578"/>
                  <a:pt x="460228" y="18167"/>
                </a:cubicBezTo>
                <a:cubicBezTo>
                  <a:pt x="367408" y="14966"/>
                  <a:pt x="274522" y="14130"/>
                  <a:pt x="181669" y="12111"/>
                </a:cubicBezTo>
                <a:cubicBezTo>
                  <a:pt x="74770" y="3889"/>
                  <a:pt x="129265" y="6056"/>
                  <a:pt x="18167" y="6056"/>
                </a:cubicBezTo>
                <a:lnTo>
                  <a:pt x="0" y="0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FC9C62E-6C4F-194B-90C3-648E5B3049F0}"/>
              </a:ext>
            </a:extLst>
          </p:cNvPr>
          <p:cNvSpPr txBox="1"/>
          <p:nvPr/>
        </p:nvSpPr>
        <p:spPr>
          <a:xfrm>
            <a:off x="5992730" y="1251676"/>
            <a:ext cx="238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merican Typewriter" panose="02090604020004020304" pitchFamily="18" charset="77"/>
                <a:cs typeface="Arial" panose="020B0604020202020204" pitchFamily="34" charset="0"/>
              </a:rPr>
              <a:t>get_calib_periods</a:t>
            </a:r>
            <a:r>
              <a:rPr lang="en-US" dirty="0">
                <a:latin typeface="American Typewriter" panose="02090604020004020304" pitchFamily="18" charset="77"/>
                <a:cs typeface="Arial" panose="020B0604020202020204" pitchFamily="34" charset="0"/>
              </a:rPr>
              <a:t>():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7890576-2084-9548-840F-8AF254D23EE1}"/>
              </a:ext>
            </a:extLst>
          </p:cNvPr>
          <p:cNvSpPr txBox="1"/>
          <p:nvPr/>
        </p:nvSpPr>
        <p:spPr>
          <a:xfrm>
            <a:off x="5986495" y="2200783"/>
            <a:ext cx="218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merican Typewriter" panose="02090604020004020304" pitchFamily="18" charset="77"/>
                <a:cs typeface="Arial" panose="020B0604020202020204" pitchFamily="34" charset="0"/>
              </a:rPr>
              <a:t>get_calib_setup</a:t>
            </a:r>
            <a:r>
              <a:rPr lang="en-US" dirty="0">
                <a:latin typeface="American Typewriter" panose="02090604020004020304" pitchFamily="18" charset="77"/>
                <a:cs typeface="Arial" panose="020B0604020202020204" pitchFamily="34" charset="0"/>
              </a:rPr>
              <a:t>():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302DE5A-4B66-E944-AA2D-E0BE9274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19" y="3964820"/>
            <a:ext cx="4386464" cy="20076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2239E3F-8E1A-A04D-9E0E-FDF2AC2C4878}"/>
              </a:ext>
            </a:extLst>
          </p:cNvPr>
          <p:cNvSpPr txBox="1"/>
          <p:nvPr/>
        </p:nvSpPr>
        <p:spPr>
          <a:xfrm>
            <a:off x="4277236" y="3522895"/>
            <a:ext cx="127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4DCC3E7-972D-454A-882B-34C198B5DFAB}"/>
              </a:ext>
            </a:extLst>
          </p:cNvPr>
          <p:cNvSpPr txBox="1"/>
          <p:nvPr/>
        </p:nvSpPr>
        <p:spPr>
          <a:xfrm>
            <a:off x="5625681" y="3380045"/>
            <a:ext cx="112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lower boundary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E925AFD-9CDA-7944-B4CF-246898CD8861}"/>
              </a:ext>
            </a:extLst>
          </p:cNvPr>
          <p:cNvSpPr txBox="1"/>
          <p:nvPr/>
        </p:nvSpPr>
        <p:spPr>
          <a:xfrm>
            <a:off x="6553202" y="3379005"/>
            <a:ext cx="112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upper boundary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C20F1A2-FD5B-614F-834E-D28112A52AC2}"/>
              </a:ext>
            </a:extLst>
          </p:cNvPr>
          <p:cNvSpPr txBox="1"/>
          <p:nvPr/>
        </p:nvSpPr>
        <p:spPr>
          <a:xfrm>
            <a:off x="7521924" y="3377965"/>
            <a:ext cx="1122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initial guess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="" xmlns:a16="http://schemas.microsoft.com/office/drawing/2014/main" id="{A6E1ABF1-3626-1549-990D-52E6088B3F65}"/>
              </a:ext>
            </a:extLst>
          </p:cNvPr>
          <p:cNvSpPr/>
          <p:nvPr/>
        </p:nvSpPr>
        <p:spPr>
          <a:xfrm>
            <a:off x="8316280" y="4333781"/>
            <a:ext cx="236169" cy="684286"/>
          </a:xfrm>
          <a:custGeom>
            <a:avLst/>
            <a:gdLst>
              <a:gd name="connsiteX0" fmla="*/ 0 w 236169"/>
              <a:gd name="connsiteY0" fmla="*/ 0 h 684286"/>
              <a:gd name="connsiteX1" fmla="*/ 0 w 236169"/>
              <a:gd name="connsiteY1" fmla="*/ 0 h 684286"/>
              <a:gd name="connsiteX2" fmla="*/ 157446 w 236169"/>
              <a:gd name="connsiteY2" fmla="*/ 18167 h 684286"/>
              <a:gd name="connsiteX3" fmla="*/ 199835 w 236169"/>
              <a:gd name="connsiteY3" fmla="*/ 30278 h 684286"/>
              <a:gd name="connsiteX4" fmla="*/ 230114 w 236169"/>
              <a:gd name="connsiteY4" fmla="*/ 54501 h 684286"/>
              <a:gd name="connsiteX5" fmla="*/ 236169 w 236169"/>
              <a:gd name="connsiteY5" fmla="*/ 72668 h 684286"/>
              <a:gd name="connsiteX6" fmla="*/ 230114 w 236169"/>
              <a:gd name="connsiteY6" fmla="*/ 102946 h 684286"/>
              <a:gd name="connsiteX7" fmla="*/ 199835 w 236169"/>
              <a:gd name="connsiteY7" fmla="*/ 127169 h 684286"/>
              <a:gd name="connsiteX8" fmla="*/ 181668 w 236169"/>
              <a:gd name="connsiteY8" fmla="*/ 133224 h 684286"/>
              <a:gd name="connsiteX9" fmla="*/ 157446 w 236169"/>
              <a:gd name="connsiteY9" fmla="*/ 145335 h 684286"/>
              <a:gd name="connsiteX10" fmla="*/ 139279 w 236169"/>
              <a:gd name="connsiteY10" fmla="*/ 151391 h 684286"/>
              <a:gd name="connsiteX11" fmla="*/ 115057 w 236169"/>
              <a:gd name="connsiteY11" fmla="*/ 163502 h 684286"/>
              <a:gd name="connsiteX12" fmla="*/ 96890 w 236169"/>
              <a:gd name="connsiteY12" fmla="*/ 169558 h 684286"/>
              <a:gd name="connsiteX13" fmla="*/ 54500 w 236169"/>
              <a:gd name="connsiteY13" fmla="*/ 193780 h 684286"/>
              <a:gd name="connsiteX14" fmla="*/ 42389 w 236169"/>
              <a:gd name="connsiteY14" fmla="*/ 205892 h 684286"/>
              <a:gd name="connsiteX15" fmla="*/ 24222 w 236169"/>
              <a:gd name="connsiteY15" fmla="*/ 211947 h 684286"/>
              <a:gd name="connsiteX16" fmla="*/ 6055 w 236169"/>
              <a:gd name="connsiteY16" fmla="*/ 248281 h 684286"/>
              <a:gd name="connsiteX17" fmla="*/ 30278 w 236169"/>
              <a:gd name="connsiteY17" fmla="*/ 272504 h 684286"/>
              <a:gd name="connsiteX18" fmla="*/ 163502 w 236169"/>
              <a:gd name="connsiteY18" fmla="*/ 284615 h 684286"/>
              <a:gd name="connsiteX19" fmla="*/ 133223 w 236169"/>
              <a:gd name="connsiteY19" fmla="*/ 302782 h 684286"/>
              <a:gd name="connsiteX20" fmla="*/ 115057 w 236169"/>
              <a:gd name="connsiteY20" fmla="*/ 308837 h 684286"/>
              <a:gd name="connsiteX21" fmla="*/ 96890 w 236169"/>
              <a:gd name="connsiteY21" fmla="*/ 333060 h 684286"/>
              <a:gd name="connsiteX22" fmla="*/ 84778 w 236169"/>
              <a:gd name="connsiteY22" fmla="*/ 345171 h 684286"/>
              <a:gd name="connsiteX23" fmla="*/ 78723 w 236169"/>
              <a:gd name="connsiteY23" fmla="*/ 363338 h 684286"/>
              <a:gd name="connsiteX24" fmla="*/ 90834 w 236169"/>
              <a:gd name="connsiteY24" fmla="*/ 429950 h 684286"/>
              <a:gd name="connsiteX25" fmla="*/ 109001 w 236169"/>
              <a:gd name="connsiteY25" fmla="*/ 448117 h 684286"/>
              <a:gd name="connsiteX26" fmla="*/ 121112 w 236169"/>
              <a:gd name="connsiteY26" fmla="*/ 466284 h 684286"/>
              <a:gd name="connsiteX27" fmla="*/ 139279 w 236169"/>
              <a:gd name="connsiteY27" fmla="*/ 478395 h 684286"/>
              <a:gd name="connsiteX28" fmla="*/ 181668 w 236169"/>
              <a:gd name="connsiteY28" fmla="*/ 508673 h 684286"/>
              <a:gd name="connsiteX29" fmla="*/ 193780 w 236169"/>
              <a:gd name="connsiteY29" fmla="*/ 545007 h 684286"/>
              <a:gd name="connsiteX30" fmla="*/ 181668 w 236169"/>
              <a:gd name="connsiteY30" fmla="*/ 605563 h 684286"/>
              <a:gd name="connsiteX31" fmla="*/ 175613 w 236169"/>
              <a:gd name="connsiteY31" fmla="*/ 623730 h 684286"/>
              <a:gd name="connsiteX32" fmla="*/ 151390 w 236169"/>
              <a:gd name="connsiteY32" fmla="*/ 660064 h 684286"/>
              <a:gd name="connsiteX33" fmla="*/ 133223 w 236169"/>
              <a:gd name="connsiteY33" fmla="*/ 672175 h 684286"/>
              <a:gd name="connsiteX34" fmla="*/ 96890 w 236169"/>
              <a:gd name="connsiteY34" fmla="*/ 684286 h 684286"/>
              <a:gd name="connsiteX35" fmla="*/ 60556 w 236169"/>
              <a:gd name="connsiteY35" fmla="*/ 678231 h 684286"/>
              <a:gd name="connsiteX36" fmla="*/ 36333 w 236169"/>
              <a:gd name="connsiteY36" fmla="*/ 672175 h 684286"/>
              <a:gd name="connsiteX37" fmla="*/ 36333 w 236169"/>
              <a:gd name="connsiteY37" fmla="*/ 672175 h 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6169" h="684286">
                <a:moveTo>
                  <a:pt x="0" y="0"/>
                </a:moveTo>
                <a:lnTo>
                  <a:pt x="0" y="0"/>
                </a:lnTo>
                <a:cubicBezTo>
                  <a:pt x="125175" y="13909"/>
                  <a:pt x="72726" y="7578"/>
                  <a:pt x="157446" y="18167"/>
                </a:cubicBezTo>
                <a:cubicBezTo>
                  <a:pt x="165200" y="20106"/>
                  <a:pt x="191153" y="25937"/>
                  <a:pt x="199835" y="30278"/>
                </a:cubicBezTo>
                <a:cubicBezTo>
                  <a:pt x="215110" y="37916"/>
                  <a:pt x="218850" y="43238"/>
                  <a:pt x="230114" y="54501"/>
                </a:cubicBezTo>
                <a:cubicBezTo>
                  <a:pt x="232132" y="60557"/>
                  <a:pt x="236169" y="66285"/>
                  <a:pt x="236169" y="72668"/>
                </a:cubicBezTo>
                <a:cubicBezTo>
                  <a:pt x="236169" y="82961"/>
                  <a:pt x="234168" y="93486"/>
                  <a:pt x="230114" y="102946"/>
                </a:cubicBezTo>
                <a:cubicBezTo>
                  <a:pt x="227043" y="110113"/>
                  <a:pt x="204667" y="124753"/>
                  <a:pt x="199835" y="127169"/>
                </a:cubicBezTo>
                <a:cubicBezTo>
                  <a:pt x="194126" y="130024"/>
                  <a:pt x="187535" y="130710"/>
                  <a:pt x="181668" y="133224"/>
                </a:cubicBezTo>
                <a:cubicBezTo>
                  <a:pt x="173371" y="136780"/>
                  <a:pt x="165743" y="141779"/>
                  <a:pt x="157446" y="145335"/>
                </a:cubicBezTo>
                <a:cubicBezTo>
                  <a:pt x="151579" y="147850"/>
                  <a:pt x="145146" y="148876"/>
                  <a:pt x="139279" y="151391"/>
                </a:cubicBezTo>
                <a:cubicBezTo>
                  <a:pt x="130982" y="154947"/>
                  <a:pt x="123354" y="159946"/>
                  <a:pt x="115057" y="163502"/>
                </a:cubicBezTo>
                <a:cubicBezTo>
                  <a:pt x="109190" y="166017"/>
                  <a:pt x="102757" y="167044"/>
                  <a:pt x="96890" y="169558"/>
                </a:cubicBezTo>
                <a:cubicBezTo>
                  <a:pt x="83502" y="175296"/>
                  <a:pt x="66195" y="184424"/>
                  <a:pt x="54500" y="193780"/>
                </a:cubicBezTo>
                <a:cubicBezTo>
                  <a:pt x="50042" y="197347"/>
                  <a:pt x="47285" y="202955"/>
                  <a:pt x="42389" y="205892"/>
                </a:cubicBezTo>
                <a:cubicBezTo>
                  <a:pt x="36915" y="209176"/>
                  <a:pt x="30278" y="209929"/>
                  <a:pt x="24222" y="211947"/>
                </a:cubicBezTo>
                <a:cubicBezTo>
                  <a:pt x="18099" y="221131"/>
                  <a:pt x="6055" y="235746"/>
                  <a:pt x="6055" y="248281"/>
                </a:cubicBezTo>
                <a:cubicBezTo>
                  <a:pt x="6055" y="268017"/>
                  <a:pt x="14130" y="268916"/>
                  <a:pt x="30278" y="272504"/>
                </a:cubicBezTo>
                <a:cubicBezTo>
                  <a:pt x="74784" y="282394"/>
                  <a:pt x="116943" y="281705"/>
                  <a:pt x="163502" y="284615"/>
                </a:cubicBezTo>
                <a:cubicBezTo>
                  <a:pt x="153409" y="290671"/>
                  <a:pt x="143751" y="297518"/>
                  <a:pt x="133223" y="302782"/>
                </a:cubicBezTo>
                <a:cubicBezTo>
                  <a:pt x="127514" y="305636"/>
                  <a:pt x="119960" y="304751"/>
                  <a:pt x="115057" y="308837"/>
                </a:cubicBezTo>
                <a:cubicBezTo>
                  <a:pt x="107303" y="315298"/>
                  <a:pt x="103351" y="325307"/>
                  <a:pt x="96890" y="333060"/>
                </a:cubicBezTo>
                <a:cubicBezTo>
                  <a:pt x="93235" y="337446"/>
                  <a:pt x="88815" y="341134"/>
                  <a:pt x="84778" y="345171"/>
                </a:cubicBezTo>
                <a:cubicBezTo>
                  <a:pt x="82760" y="351227"/>
                  <a:pt x="78723" y="356955"/>
                  <a:pt x="78723" y="363338"/>
                </a:cubicBezTo>
                <a:cubicBezTo>
                  <a:pt x="78723" y="365010"/>
                  <a:pt x="82317" y="417175"/>
                  <a:pt x="90834" y="429950"/>
                </a:cubicBezTo>
                <a:cubicBezTo>
                  <a:pt x="95585" y="437076"/>
                  <a:pt x="103518" y="441538"/>
                  <a:pt x="109001" y="448117"/>
                </a:cubicBezTo>
                <a:cubicBezTo>
                  <a:pt x="113660" y="453708"/>
                  <a:pt x="115966" y="461138"/>
                  <a:pt x="121112" y="466284"/>
                </a:cubicBezTo>
                <a:cubicBezTo>
                  <a:pt x="126258" y="471430"/>
                  <a:pt x="133357" y="474165"/>
                  <a:pt x="139279" y="478395"/>
                </a:cubicBezTo>
                <a:cubicBezTo>
                  <a:pt x="191875" y="515963"/>
                  <a:pt x="138843" y="480123"/>
                  <a:pt x="181668" y="508673"/>
                </a:cubicBezTo>
                <a:cubicBezTo>
                  <a:pt x="185705" y="520784"/>
                  <a:pt x="196284" y="532488"/>
                  <a:pt x="193780" y="545007"/>
                </a:cubicBezTo>
                <a:cubicBezTo>
                  <a:pt x="189743" y="565192"/>
                  <a:pt x="188177" y="586034"/>
                  <a:pt x="181668" y="605563"/>
                </a:cubicBezTo>
                <a:cubicBezTo>
                  <a:pt x="179650" y="611619"/>
                  <a:pt x="178713" y="618150"/>
                  <a:pt x="175613" y="623730"/>
                </a:cubicBezTo>
                <a:cubicBezTo>
                  <a:pt x="168544" y="636454"/>
                  <a:pt x="163501" y="651990"/>
                  <a:pt x="151390" y="660064"/>
                </a:cubicBezTo>
                <a:cubicBezTo>
                  <a:pt x="145334" y="664101"/>
                  <a:pt x="139874" y="669219"/>
                  <a:pt x="133223" y="672175"/>
                </a:cubicBezTo>
                <a:cubicBezTo>
                  <a:pt x="121557" y="677360"/>
                  <a:pt x="96890" y="684286"/>
                  <a:pt x="96890" y="684286"/>
                </a:cubicBezTo>
                <a:cubicBezTo>
                  <a:pt x="84779" y="682268"/>
                  <a:pt x="72542" y="680894"/>
                  <a:pt x="60556" y="678231"/>
                </a:cubicBezTo>
                <a:cubicBezTo>
                  <a:pt x="30430" y="671537"/>
                  <a:pt x="51948" y="672175"/>
                  <a:pt x="36333" y="672175"/>
                </a:cubicBezTo>
                <a:lnTo>
                  <a:pt x="36333" y="672175"/>
                </a:ln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9D63030-626D-7444-955E-892E0BD277BA}"/>
              </a:ext>
            </a:extLst>
          </p:cNvPr>
          <p:cNvSpPr txBox="1"/>
          <p:nvPr/>
        </p:nvSpPr>
        <p:spPr>
          <a:xfrm>
            <a:off x="8777577" y="4214259"/>
            <a:ext cx="27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Identified as sensitive by global lake modeling project ISIMIP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9CB7B62-B7CB-F948-8B0E-26456CC885A9}"/>
              </a:ext>
            </a:extLst>
          </p:cNvPr>
          <p:cNvSpPr txBox="1"/>
          <p:nvPr/>
        </p:nvSpPr>
        <p:spPr>
          <a:xfrm>
            <a:off x="356039" y="5171638"/>
            <a:ext cx="312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Sediment heat mean temperatures to improve vertical water temperature fit</a:t>
            </a:r>
          </a:p>
        </p:txBody>
      </p:sp>
      <p:pic>
        <p:nvPicPr>
          <p:cNvPr id="22" name="Picture 2" descr="Image result for isimip">
            <a:extLst>
              <a:ext uri="{FF2B5EF4-FFF2-40B4-BE49-F238E27FC236}">
                <a16:creationId xmlns="" xmlns:a16="http://schemas.microsoft.com/office/drawing/2014/main" id="{F3CDBEB4-C0B1-FE4B-A3FA-4A479B5E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347" y="5277737"/>
            <a:ext cx="2512859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22">
            <a:extLst>
              <a:ext uri="{FF2B5EF4-FFF2-40B4-BE49-F238E27FC236}">
                <a16:creationId xmlns="" xmlns:a16="http://schemas.microsoft.com/office/drawing/2014/main" id="{67D11351-C059-3540-8EAC-F77C5F4C1594}"/>
              </a:ext>
            </a:extLst>
          </p:cNvPr>
          <p:cNvSpPr/>
          <p:nvPr/>
        </p:nvSpPr>
        <p:spPr>
          <a:xfrm>
            <a:off x="3468293" y="5380074"/>
            <a:ext cx="236169" cy="506459"/>
          </a:xfrm>
          <a:custGeom>
            <a:avLst/>
            <a:gdLst>
              <a:gd name="connsiteX0" fmla="*/ 0 w 236169"/>
              <a:gd name="connsiteY0" fmla="*/ 0 h 684286"/>
              <a:gd name="connsiteX1" fmla="*/ 0 w 236169"/>
              <a:gd name="connsiteY1" fmla="*/ 0 h 684286"/>
              <a:gd name="connsiteX2" fmla="*/ 157446 w 236169"/>
              <a:gd name="connsiteY2" fmla="*/ 18167 h 684286"/>
              <a:gd name="connsiteX3" fmla="*/ 199835 w 236169"/>
              <a:gd name="connsiteY3" fmla="*/ 30278 h 684286"/>
              <a:gd name="connsiteX4" fmla="*/ 230114 w 236169"/>
              <a:gd name="connsiteY4" fmla="*/ 54501 h 684286"/>
              <a:gd name="connsiteX5" fmla="*/ 236169 w 236169"/>
              <a:gd name="connsiteY5" fmla="*/ 72668 h 684286"/>
              <a:gd name="connsiteX6" fmla="*/ 230114 w 236169"/>
              <a:gd name="connsiteY6" fmla="*/ 102946 h 684286"/>
              <a:gd name="connsiteX7" fmla="*/ 199835 w 236169"/>
              <a:gd name="connsiteY7" fmla="*/ 127169 h 684286"/>
              <a:gd name="connsiteX8" fmla="*/ 181668 w 236169"/>
              <a:gd name="connsiteY8" fmla="*/ 133224 h 684286"/>
              <a:gd name="connsiteX9" fmla="*/ 157446 w 236169"/>
              <a:gd name="connsiteY9" fmla="*/ 145335 h 684286"/>
              <a:gd name="connsiteX10" fmla="*/ 139279 w 236169"/>
              <a:gd name="connsiteY10" fmla="*/ 151391 h 684286"/>
              <a:gd name="connsiteX11" fmla="*/ 115057 w 236169"/>
              <a:gd name="connsiteY11" fmla="*/ 163502 h 684286"/>
              <a:gd name="connsiteX12" fmla="*/ 96890 w 236169"/>
              <a:gd name="connsiteY12" fmla="*/ 169558 h 684286"/>
              <a:gd name="connsiteX13" fmla="*/ 54500 w 236169"/>
              <a:gd name="connsiteY13" fmla="*/ 193780 h 684286"/>
              <a:gd name="connsiteX14" fmla="*/ 42389 w 236169"/>
              <a:gd name="connsiteY14" fmla="*/ 205892 h 684286"/>
              <a:gd name="connsiteX15" fmla="*/ 24222 w 236169"/>
              <a:gd name="connsiteY15" fmla="*/ 211947 h 684286"/>
              <a:gd name="connsiteX16" fmla="*/ 6055 w 236169"/>
              <a:gd name="connsiteY16" fmla="*/ 248281 h 684286"/>
              <a:gd name="connsiteX17" fmla="*/ 30278 w 236169"/>
              <a:gd name="connsiteY17" fmla="*/ 272504 h 684286"/>
              <a:gd name="connsiteX18" fmla="*/ 163502 w 236169"/>
              <a:gd name="connsiteY18" fmla="*/ 284615 h 684286"/>
              <a:gd name="connsiteX19" fmla="*/ 133223 w 236169"/>
              <a:gd name="connsiteY19" fmla="*/ 302782 h 684286"/>
              <a:gd name="connsiteX20" fmla="*/ 115057 w 236169"/>
              <a:gd name="connsiteY20" fmla="*/ 308837 h 684286"/>
              <a:gd name="connsiteX21" fmla="*/ 96890 w 236169"/>
              <a:gd name="connsiteY21" fmla="*/ 333060 h 684286"/>
              <a:gd name="connsiteX22" fmla="*/ 84778 w 236169"/>
              <a:gd name="connsiteY22" fmla="*/ 345171 h 684286"/>
              <a:gd name="connsiteX23" fmla="*/ 78723 w 236169"/>
              <a:gd name="connsiteY23" fmla="*/ 363338 h 684286"/>
              <a:gd name="connsiteX24" fmla="*/ 90834 w 236169"/>
              <a:gd name="connsiteY24" fmla="*/ 429950 h 684286"/>
              <a:gd name="connsiteX25" fmla="*/ 109001 w 236169"/>
              <a:gd name="connsiteY25" fmla="*/ 448117 h 684286"/>
              <a:gd name="connsiteX26" fmla="*/ 121112 w 236169"/>
              <a:gd name="connsiteY26" fmla="*/ 466284 h 684286"/>
              <a:gd name="connsiteX27" fmla="*/ 139279 w 236169"/>
              <a:gd name="connsiteY27" fmla="*/ 478395 h 684286"/>
              <a:gd name="connsiteX28" fmla="*/ 181668 w 236169"/>
              <a:gd name="connsiteY28" fmla="*/ 508673 h 684286"/>
              <a:gd name="connsiteX29" fmla="*/ 193780 w 236169"/>
              <a:gd name="connsiteY29" fmla="*/ 545007 h 684286"/>
              <a:gd name="connsiteX30" fmla="*/ 181668 w 236169"/>
              <a:gd name="connsiteY30" fmla="*/ 605563 h 684286"/>
              <a:gd name="connsiteX31" fmla="*/ 175613 w 236169"/>
              <a:gd name="connsiteY31" fmla="*/ 623730 h 684286"/>
              <a:gd name="connsiteX32" fmla="*/ 151390 w 236169"/>
              <a:gd name="connsiteY32" fmla="*/ 660064 h 684286"/>
              <a:gd name="connsiteX33" fmla="*/ 133223 w 236169"/>
              <a:gd name="connsiteY33" fmla="*/ 672175 h 684286"/>
              <a:gd name="connsiteX34" fmla="*/ 96890 w 236169"/>
              <a:gd name="connsiteY34" fmla="*/ 684286 h 684286"/>
              <a:gd name="connsiteX35" fmla="*/ 60556 w 236169"/>
              <a:gd name="connsiteY35" fmla="*/ 678231 h 684286"/>
              <a:gd name="connsiteX36" fmla="*/ 36333 w 236169"/>
              <a:gd name="connsiteY36" fmla="*/ 672175 h 684286"/>
              <a:gd name="connsiteX37" fmla="*/ 36333 w 236169"/>
              <a:gd name="connsiteY37" fmla="*/ 672175 h 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6169" h="684286">
                <a:moveTo>
                  <a:pt x="0" y="0"/>
                </a:moveTo>
                <a:lnTo>
                  <a:pt x="0" y="0"/>
                </a:lnTo>
                <a:cubicBezTo>
                  <a:pt x="125175" y="13909"/>
                  <a:pt x="72726" y="7578"/>
                  <a:pt x="157446" y="18167"/>
                </a:cubicBezTo>
                <a:cubicBezTo>
                  <a:pt x="165200" y="20106"/>
                  <a:pt x="191153" y="25937"/>
                  <a:pt x="199835" y="30278"/>
                </a:cubicBezTo>
                <a:cubicBezTo>
                  <a:pt x="215110" y="37916"/>
                  <a:pt x="218850" y="43238"/>
                  <a:pt x="230114" y="54501"/>
                </a:cubicBezTo>
                <a:cubicBezTo>
                  <a:pt x="232132" y="60557"/>
                  <a:pt x="236169" y="66285"/>
                  <a:pt x="236169" y="72668"/>
                </a:cubicBezTo>
                <a:cubicBezTo>
                  <a:pt x="236169" y="82961"/>
                  <a:pt x="234168" y="93486"/>
                  <a:pt x="230114" y="102946"/>
                </a:cubicBezTo>
                <a:cubicBezTo>
                  <a:pt x="227043" y="110113"/>
                  <a:pt x="204667" y="124753"/>
                  <a:pt x="199835" y="127169"/>
                </a:cubicBezTo>
                <a:cubicBezTo>
                  <a:pt x="194126" y="130024"/>
                  <a:pt x="187535" y="130710"/>
                  <a:pt x="181668" y="133224"/>
                </a:cubicBezTo>
                <a:cubicBezTo>
                  <a:pt x="173371" y="136780"/>
                  <a:pt x="165743" y="141779"/>
                  <a:pt x="157446" y="145335"/>
                </a:cubicBezTo>
                <a:cubicBezTo>
                  <a:pt x="151579" y="147850"/>
                  <a:pt x="145146" y="148876"/>
                  <a:pt x="139279" y="151391"/>
                </a:cubicBezTo>
                <a:cubicBezTo>
                  <a:pt x="130982" y="154947"/>
                  <a:pt x="123354" y="159946"/>
                  <a:pt x="115057" y="163502"/>
                </a:cubicBezTo>
                <a:cubicBezTo>
                  <a:pt x="109190" y="166017"/>
                  <a:pt x="102757" y="167044"/>
                  <a:pt x="96890" y="169558"/>
                </a:cubicBezTo>
                <a:cubicBezTo>
                  <a:pt x="83502" y="175296"/>
                  <a:pt x="66195" y="184424"/>
                  <a:pt x="54500" y="193780"/>
                </a:cubicBezTo>
                <a:cubicBezTo>
                  <a:pt x="50042" y="197347"/>
                  <a:pt x="47285" y="202955"/>
                  <a:pt x="42389" y="205892"/>
                </a:cubicBezTo>
                <a:cubicBezTo>
                  <a:pt x="36915" y="209176"/>
                  <a:pt x="30278" y="209929"/>
                  <a:pt x="24222" y="211947"/>
                </a:cubicBezTo>
                <a:cubicBezTo>
                  <a:pt x="18099" y="221131"/>
                  <a:pt x="6055" y="235746"/>
                  <a:pt x="6055" y="248281"/>
                </a:cubicBezTo>
                <a:cubicBezTo>
                  <a:pt x="6055" y="268017"/>
                  <a:pt x="14130" y="268916"/>
                  <a:pt x="30278" y="272504"/>
                </a:cubicBezTo>
                <a:cubicBezTo>
                  <a:pt x="74784" y="282394"/>
                  <a:pt x="116943" y="281705"/>
                  <a:pt x="163502" y="284615"/>
                </a:cubicBezTo>
                <a:cubicBezTo>
                  <a:pt x="153409" y="290671"/>
                  <a:pt x="143751" y="297518"/>
                  <a:pt x="133223" y="302782"/>
                </a:cubicBezTo>
                <a:cubicBezTo>
                  <a:pt x="127514" y="305636"/>
                  <a:pt x="119960" y="304751"/>
                  <a:pt x="115057" y="308837"/>
                </a:cubicBezTo>
                <a:cubicBezTo>
                  <a:pt x="107303" y="315298"/>
                  <a:pt x="103351" y="325307"/>
                  <a:pt x="96890" y="333060"/>
                </a:cubicBezTo>
                <a:cubicBezTo>
                  <a:pt x="93235" y="337446"/>
                  <a:pt x="88815" y="341134"/>
                  <a:pt x="84778" y="345171"/>
                </a:cubicBezTo>
                <a:cubicBezTo>
                  <a:pt x="82760" y="351227"/>
                  <a:pt x="78723" y="356955"/>
                  <a:pt x="78723" y="363338"/>
                </a:cubicBezTo>
                <a:cubicBezTo>
                  <a:pt x="78723" y="365010"/>
                  <a:pt x="82317" y="417175"/>
                  <a:pt x="90834" y="429950"/>
                </a:cubicBezTo>
                <a:cubicBezTo>
                  <a:pt x="95585" y="437076"/>
                  <a:pt x="103518" y="441538"/>
                  <a:pt x="109001" y="448117"/>
                </a:cubicBezTo>
                <a:cubicBezTo>
                  <a:pt x="113660" y="453708"/>
                  <a:pt x="115966" y="461138"/>
                  <a:pt x="121112" y="466284"/>
                </a:cubicBezTo>
                <a:cubicBezTo>
                  <a:pt x="126258" y="471430"/>
                  <a:pt x="133357" y="474165"/>
                  <a:pt x="139279" y="478395"/>
                </a:cubicBezTo>
                <a:cubicBezTo>
                  <a:pt x="191875" y="515963"/>
                  <a:pt x="138843" y="480123"/>
                  <a:pt x="181668" y="508673"/>
                </a:cubicBezTo>
                <a:cubicBezTo>
                  <a:pt x="185705" y="520784"/>
                  <a:pt x="196284" y="532488"/>
                  <a:pt x="193780" y="545007"/>
                </a:cubicBezTo>
                <a:cubicBezTo>
                  <a:pt x="189743" y="565192"/>
                  <a:pt x="188177" y="586034"/>
                  <a:pt x="181668" y="605563"/>
                </a:cubicBezTo>
                <a:cubicBezTo>
                  <a:pt x="179650" y="611619"/>
                  <a:pt x="178713" y="618150"/>
                  <a:pt x="175613" y="623730"/>
                </a:cubicBezTo>
                <a:cubicBezTo>
                  <a:pt x="168544" y="636454"/>
                  <a:pt x="163501" y="651990"/>
                  <a:pt x="151390" y="660064"/>
                </a:cubicBezTo>
                <a:cubicBezTo>
                  <a:pt x="145334" y="664101"/>
                  <a:pt x="139874" y="669219"/>
                  <a:pt x="133223" y="672175"/>
                </a:cubicBezTo>
                <a:cubicBezTo>
                  <a:pt x="121557" y="677360"/>
                  <a:pt x="96890" y="684286"/>
                  <a:pt x="96890" y="684286"/>
                </a:cubicBezTo>
                <a:cubicBezTo>
                  <a:pt x="84779" y="682268"/>
                  <a:pt x="72542" y="680894"/>
                  <a:pt x="60556" y="678231"/>
                </a:cubicBezTo>
                <a:cubicBezTo>
                  <a:pt x="30430" y="671537"/>
                  <a:pt x="51948" y="672175"/>
                  <a:pt x="36333" y="672175"/>
                </a:cubicBezTo>
                <a:lnTo>
                  <a:pt x="36333" y="672175"/>
                </a:lnTo>
              </a:path>
            </a:pathLst>
          </a:custGeom>
          <a:noFill/>
          <a:ln w="63500">
            <a:solidFill>
              <a:srgbClr val="FFFFFF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glmtools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calibration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1FFC769-42FB-A84E-9620-EB1975BBEFE2}"/>
              </a:ext>
            </a:extLst>
          </p:cNvPr>
          <p:cNvGrpSpPr/>
          <p:nvPr/>
        </p:nvGrpSpPr>
        <p:grpSpPr>
          <a:xfrm>
            <a:off x="4208663" y="1628996"/>
            <a:ext cx="1168737" cy="708508"/>
            <a:chOff x="2101303" y="1719799"/>
            <a:chExt cx="1168737" cy="708508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A1CFAF7-448E-BE4D-B387-96E1632866FD}"/>
                </a:ext>
              </a:extLst>
            </p:cNvPr>
            <p:cNvSpPr/>
            <p:nvPr/>
          </p:nvSpPr>
          <p:spPr>
            <a:xfrm>
              <a:off x="2155803" y="1719799"/>
              <a:ext cx="1059735" cy="708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200F055-B16E-0745-88F3-F1313968486B}"/>
                </a:ext>
              </a:extLst>
            </p:cNvPr>
            <p:cNvSpPr txBox="1"/>
            <p:nvPr/>
          </p:nvSpPr>
          <p:spPr>
            <a:xfrm>
              <a:off x="2101303" y="1889387"/>
              <a:ext cx="116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glm3.nml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D27B2F9-4703-4246-925C-3D3F656CDFB3}"/>
              </a:ext>
            </a:extLst>
          </p:cNvPr>
          <p:cNvGrpSpPr/>
          <p:nvPr/>
        </p:nvGrpSpPr>
        <p:grpSpPr>
          <a:xfrm>
            <a:off x="9593068" y="1661863"/>
            <a:ext cx="1168737" cy="708508"/>
            <a:chOff x="2101303" y="1719799"/>
            <a:chExt cx="1168737" cy="708508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294A595C-AF27-3748-ACDE-F2305EE0FAFF}"/>
                </a:ext>
              </a:extLst>
            </p:cNvPr>
            <p:cNvSpPr/>
            <p:nvPr/>
          </p:nvSpPr>
          <p:spPr>
            <a:xfrm>
              <a:off x="2155803" y="1719799"/>
              <a:ext cx="1059735" cy="708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E697D9FD-A2AF-6149-BD68-7D3047089226}"/>
                </a:ext>
              </a:extLst>
            </p:cNvPr>
            <p:cNvSpPr txBox="1"/>
            <p:nvPr/>
          </p:nvSpPr>
          <p:spPr>
            <a:xfrm>
              <a:off x="2101303" y="1889387"/>
              <a:ext cx="116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glm4.nml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E1066C8-6AEF-4D4F-AED9-284421A3FC10}"/>
              </a:ext>
            </a:extLst>
          </p:cNvPr>
          <p:cNvSpPr txBox="1"/>
          <p:nvPr/>
        </p:nvSpPr>
        <p:spPr>
          <a:xfrm>
            <a:off x="8527276" y="1156356"/>
            <a:ext cx="34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Template: your specific lake file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ECC8291F-A72A-354A-8FA8-F0A8D894E2D8}"/>
              </a:ext>
            </a:extLst>
          </p:cNvPr>
          <p:cNvSpPr/>
          <p:nvPr/>
        </p:nvSpPr>
        <p:spPr>
          <a:xfrm>
            <a:off x="5498511" y="1998358"/>
            <a:ext cx="3930104" cy="45719"/>
          </a:xfrm>
          <a:custGeom>
            <a:avLst/>
            <a:gdLst>
              <a:gd name="connsiteX0" fmla="*/ 2258750 w 2258750"/>
              <a:gd name="connsiteY0" fmla="*/ 30278 h 54584"/>
              <a:gd name="connsiteX1" fmla="*/ 2258750 w 2258750"/>
              <a:gd name="connsiteY1" fmla="*/ 30278 h 54584"/>
              <a:gd name="connsiteX2" fmla="*/ 1211126 w 2258750"/>
              <a:gd name="connsiteY2" fmla="*/ 54501 h 54584"/>
              <a:gd name="connsiteX3" fmla="*/ 738787 w 2258750"/>
              <a:gd name="connsiteY3" fmla="*/ 42389 h 54584"/>
              <a:gd name="connsiteX4" fmla="*/ 581340 w 2258750"/>
              <a:gd name="connsiteY4" fmla="*/ 30278 h 54584"/>
              <a:gd name="connsiteX5" fmla="*/ 460228 w 2258750"/>
              <a:gd name="connsiteY5" fmla="*/ 18167 h 54584"/>
              <a:gd name="connsiteX6" fmla="*/ 181669 w 2258750"/>
              <a:gd name="connsiteY6" fmla="*/ 12111 h 54584"/>
              <a:gd name="connsiteX7" fmla="*/ 18167 w 2258750"/>
              <a:gd name="connsiteY7" fmla="*/ 6056 h 54584"/>
              <a:gd name="connsiteX8" fmla="*/ 0 w 2258750"/>
              <a:gd name="connsiteY8" fmla="*/ 0 h 5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8750" h="54584">
                <a:moveTo>
                  <a:pt x="2258750" y="30278"/>
                </a:moveTo>
                <a:lnTo>
                  <a:pt x="2258750" y="30278"/>
                </a:lnTo>
                <a:lnTo>
                  <a:pt x="1211126" y="54501"/>
                </a:lnTo>
                <a:cubicBezTo>
                  <a:pt x="1053633" y="55756"/>
                  <a:pt x="738787" y="42389"/>
                  <a:pt x="738787" y="42389"/>
                </a:cubicBezTo>
                <a:cubicBezTo>
                  <a:pt x="686305" y="38352"/>
                  <a:pt x="633571" y="36806"/>
                  <a:pt x="581340" y="30278"/>
                </a:cubicBezTo>
                <a:cubicBezTo>
                  <a:pt x="540901" y="25224"/>
                  <a:pt x="501132" y="19578"/>
                  <a:pt x="460228" y="18167"/>
                </a:cubicBezTo>
                <a:cubicBezTo>
                  <a:pt x="367408" y="14966"/>
                  <a:pt x="274522" y="14130"/>
                  <a:pt x="181669" y="12111"/>
                </a:cubicBezTo>
                <a:cubicBezTo>
                  <a:pt x="74770" y="3889"/>
                  <a:pt x="129265" y="6056"/>
                  <a:pt x="18167" y="6056"/>
                </a:cubicBezTo>
                <a:lnTo>
                  <a:pt x="0" y="0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55BBFCBA-34B8-324C-9564-E0692079F701}"/>
              </a:ext>
            </a:extLst>
          </p:cNvPr>
          <p:cNvSpPr/>
          <p:nvPr/>
        </p:nvSpPr>
        <p:spPr>
          <a:xfrm>
            <a:off x="3814920" y="2447546"/>
            <a:ext cx="2028763" cy="1344349"/>
          </a:xfrm>
          <a:custGeom>
            <a:avLst/>
            <a:gdLst>
              <a:gd name="connsiteX0" fmla="*/ 1253642 w 2028763"/>
              <a:gd name="connsiteY0" fmla="*/ 0 h 1344349"/>
              <a:gd name="connsiteX1" fmla="*/ 1253642 w 2028763"/>
              <a:gd name="connsiteY1" fmla="*/ 0 h 1344349"/>
              <a:gd name="connsiteX2" fmla="*/ 1338421 w 2028763"/>
              <a:gd name="connsiteY2" fmla="*/ 18167 h 1344349"/>
              <a:gd name="connsiteX3" fmla="*/ 1374755 w 2028763"/>
              <a:gd name="connsiteY3" fmla="*/ 24222 h 1344349"/>
              <a:gd name="connsiteX4" fmla="*/ 1447423 w 2028763"/>
              <a:gd name="connsiteY4" fmla="*/ 48445 h 1344349"/>
              <a:gd name="connsiteX5" fmla="*/ 1471645 w 2028763"/>
              <a:gd name="connsiteY5" fmla="*/ 54500 h 1344349"/>
              <a:gd name="connsiteX6" fmla="*/ 1532201 w 2028763"/>
              <a:gd name="connsiteY6" fmla="*/ 78723 h 1344349"/>
              <a:gd name="connsiteX7" fmla="*/ 1568535 w 2028763"/>
              <a:gd name="connsiteY7" fmla="*/ 96890 h 1344349"/>
              <a:gd name="connsiteX8" fmla="*/ 1683592 w 2028763"/>
              <a:gd name="connsiteY8" fmla="*/ 145335 h 1344349"/>
              <a:gd name="connsiteX9" fmla="*/ 1792593 w 2028763"/>
              <a:gd name="connsiteY9" fmla="*/ 205891 h 1344349"/>
              <a:gd name="connsiteX10" fmla="*/ 1859205 w 2028763"/>
              <a:gd name="connsiteY10" fmla="*/ 242225 h 1344349"/>
              <a:gd name="connsiteX11" fmla="*/ 1937929 w 2028763"/>
              <a:gd name="connsiteY11" fmla="*/ 290670 h 1344349"/>
              <a:gd name="connsiteX12" fmla="*/ 1986374 w 2028763"/>
              <a:gd name="connsiteY12" fmla="*/ 363337 h 1344349"/>
              <a:gd name="connsiteX13" fmla="*/ 2010596 w 2028763"/>
              <a:gd name="connsiteY13" fmla="*/ 429949 h 1344349"/>
              <a:gd name="connsiteX14" fmla="*/ 2022707 w 2028763"/>
              <a:gd name="connsiteY14" fmla="*/ 514728 h 1344349"/>
              <a:gd name="connsiteX15" fmla="*/ 2028763 w 2028763"/>
              <a:gd name="connsiteY15" fmla="*/ 563173 h 1344349"/>
              <a:gd name="connsiteX16" fmla="*/ 2016652 w 2028763"/>
              <a:gd name="connsiteY16" fmla="*/ 750898 h 1344349"/>
              <a:gd name="connsiteX17" fmla="*/ 2004540 w 2028763"/>
              <a:gd name="connsiteY17" fmla="*/ 793287 h 1344349"/>
              <a:gd name="connsiteX18" fmla="*/ 1968207 w 2028763"/>
              <a:gd name="connsiteY18" fmla="*/ 865955 h 1344349"/>
              <a:gd name="connsiteX19" fmla="*/ 1889484 w 2028763"/>
              <a:gd name="connsiteY19" fmla="*/ 950733 h 1344349"/>
              <a:gd name="connsiteX20" fmla="*/ 1865261 w 2028763"/>
              <a:gd name="connsiteY20" fmla="*/ 968900 h 1344349"/>
              <a:gd name="connsiteX21" fmla="*/ 1786538 w 2028763"/>
              <a:gd name="connsiteY21" fmla="*/ 1029457 h 1344349"/>
              <a:gd name="connsiteX22" fmla="*/ 1756260 w 2028763"/>
              <a:gd name="connsiteY22" fmla="*/ 1041568 h 1344349"/>
              <a:gd name="connsiteX23" fmla="*/ 1701759 w 2028763"/>
              <a:gd name="connsiteY23" fmla="*/ 1071846 h 1344349"/>
              <a:gd name="connsiteX24" fmla="*/ 1580646 w 2028763"/>
              <a:gd name="connsiteY24" fmla="*/ 1126347 h 1344349"/>
              <a:gd name="connsiteX25" fmla="*/ 1453478 w 2028763"/>
              <a:gd name="connsiteY25" fmla="*/ 1180847 h 1344349"/>
              <a:gd name="connsiteX26" fmla="*/ 1386866 w 2028763"/>
              <a:gd name="connsiteY26" fmla="*/ 1211126 h 1344349"/>
              <a:gd name="connsiteX27" fmla="*/ 1253642 w 2028763"/>
              <a:gd name="connsiteY27" fmla="*/ 1253515 h 1344349"/>
              <a:gd name="connsiteX28" fmla="*/ 1187031 w 2028763"/>
              <a:gd name="connsiteY28" fmla="*/ 1271682 h 1344349"/>
              <a:gd name="connsiteX29" fmla="*/ 1144641 w 2028763"/>
              <a:gd name="connsiteY29" fmla="*/ 1289849 h 1344349"/>
              <a:gd name="connsiteX30" fmla="*/ 1005362 w 2028763"/>
              <a:gd name="connsiteY30" fmla="*/ 1326182 h 1344349"/>
              <a:gd name="connsiteX31" fmla="*/ 956917 w 2028763"/>
              <a:gd name="connsiteY31" fmla="*/ 1332238 h 1344349"/>
              <a:gd name="connsiteX32" fmla="*/ 738914 w 2028763"/>
              <a:gd name="connsiteY32" fmla="*/ 1344349 h 1344349"/>
              <a:gd name="connsiteX33" fmla="*/ 587523 w 2028763"/>
              <a:gd name="connsiteY33" fmla="*/ 1338294 h 1344349"/>
              <a:gd name="connsiteX34" fmla="*/ 545134 w 2028763"/>
              <a:gd name="connsiteY34" fmla="*/ 1332238 h 1344349"/>
              <a:gd name="connsiteX35" fmla="*/ 460355 w 2028763"/>
              <a:gd name="connsiteY35" fmla="*/ 1295904 h 1344349"/>
              <a:gd name="connsiteX36" fmla="*/ 436133 w 2028763"/>
              <a:gd name="connsiteY36" fmla="*/ 1283793 h 1344349"/>
              <a:gd name="connsiteX37" fmla="*/ 405854 w 2028763"/>
              <a:gd name="connsiteY37" fmla="*/ 1259571 h 1344349"/>
              <a:gd name="connsiteX38" fmla="*/ 375576 w 2028763"/>
              <a:gd name="connsiteY38" fmla="*/ 1241404 h 1344349"/>
              <a:gd name="connsiteX39" fmla="*/ 357409 w 2028763"/>
              <a:gd name="connsiteY39" fmla="*/ 1223237 h 1344349"/>
              <a:gd name="connsiteX40" fmla="*/ 327131 w 2028763"/>
              <a:gd name="connsiteY40" fmla="*/ 1205070 h 1344349"/>
              <a:gd name="connsiteX41" fmla="*/ 272631 w 2028763"/>
              <a:gd name="connsiteY41" fmla="*/ 1156625 h 1344349"/>
              <a:gd name="connsiteX42" fmla="*/ 199963 w 2028763"/>
              <a:gd name="connsiteY42" fmla="*/ 1096069 h 1344349"/>
              <a:gd name="connsiteX43" fmla="*/ 163629 w 2028763"/>
              <a:gd name="connsiteY43" fmla="*/ 1053679 h 1344349"/>
              <a:gd name="connsiteX44" fmla="*/ 127295 w 2028763"/>
              <a:gd name="connsiteY44" fmla="*/ 999178 h 1344349"/>
              <a:gd name="connsiteX45" fmla="*/ 115184 w 2028763"/>
              <a:gd name="connsiteY45" fmla="*/ 981012 h 1344349"/>
              <a:gd name="connsiteX46" fmla="*/ 97017 w 2028763"/>
              <a:gd name="connsiteY46" fmla="*/ 956789 h 1344349"/>
              <a:gd name="connsiteX47" fmla="*/ 72795 w 2028763"/>
              <a:gd name="connsiteY47" fmla="*/ 908344 h 1344349"/>
              <a:gd name="connsiteX48" fmla="*/ 60684 w 2028763"/>
              <a:gd name="connsiteY48" fmla="*/ 884122 h 1344349"/>
              <a:gd name="connsiteX49" fmla="*/ 42517 w 2028763"/>
              <a:gd name="connsiteY49" fmla="*/ 847788 h 1344349"/>
              <a:gd name="connsiteX50" fmla="*/ 24350 w 2028763"/>
              <a:gd name="connsiteY50" fmla="*/ 799343 h 1344349"/>
              <a:gd name="connsiteX51" fmla="*/ 12239 w 2028763"/>
              <a:gd name="connsiteY51" fmla="*/ 756953 h 1344349"/>
              <a:gd name="connsiteX52" fmla="*/ 6183 w 2028763"/>
              <a:gd name="connsiteY52" fmla="*/ 738786 h 1344349"/>
              <a:gd name="connsiteX53" fmla="*/ 6183 w 2028763"/>
              <a:gd name="connsiteY53" fmla="*/ 454172 h 1344349"/>
              <a:gd name="connsiteX54" fmla="*/ 18294 w 2028763"/>
              <a:gd name="connsiteY54" fmla="*/ 411782 h 1344349"/>
              <a:gd name="connsiteX55" fmla="*/ 30405 w 2028763"/>
              <a:gd name="connsiteY55" fmla="*/ 387560 h 1344349"/>
              <a:gd name="connsiteX56" fmla="*/ 36461 w 2028763"/>
              <a:gd name="connsiteY56" fmla="*/ 369393 h 1344349"/>
              <a:gd name="connsiteX57" fmla="*/ 48572 w 2028763"/>
              <a:gd name="connsiteY57" fmla="*/ 351226 h 1344349"/>
              <a:gd name="connsiteX58" fmla="*/ 54628 w 2028763"/>
              <a:gd name="connsiteY58" fmla="*/ 333059 h 1344349"/>
              <a:gd name="connsiteX59" fmla="*/ 66739 w 2028763"/>
              <a:gd name="connsiteY59" fmla="*/ 314892 h 1344349"/>
              <a:gd name="connsiteX60" fmla="*/ 78850 w 2028763"/>
              <a:gd name="connsiteY60" fmla="*/ 284614 h 1344349"/>
              <a:gd name="connsiteX61" fmla="*/ 90962 w 2028763"/>
              <a:gd name="connsiteY61" fmla="*/ 272503 h 1344349"/>
              <a:gd name="connsiteX62" fmla="*/ 121240 w 2028763"/>
              <a:gd name="connsiteY62" fmla="*/ 248280 h 1344349"/>
              <a:gd name="connsiteX63" fmla="*/ 139407 w 2028763"/>
              <a:gd name="connsiteY63" fmla="*/ 230114 h 1344349"/>
              <a:gd name="connsiteX64" fmla="*/ 157574 w 2028763"/>
              <a:gd name="connsiteY64" fmla="*/ 218002 h 1344349"/>
              <a:gd name="connsiteX65" fmla="*/ 212074 w 2028763"/>
              <a:gd name="connsiteY65" fmla="*/ 169557 h 1344349"/>
              <a:gd name="connsiteX66" fmla="*/ 230241 w 2028763"/>
              <a:gd name="connsiteY66" fmla="*/ 163502 h 1344349"/>
              <a:gd name="connsiteX67" fmla="*/ 284742 w 2028763"/>
              <a:gd name="connsiteY67" fmla="*/ 127168 h 1344349"/>
              <a:gd name="connsiteX68" fmla="*/ 302909 w 2028763"/>
              <a:gd name="connsiteY68" fmla="*/ 115057 h 1344349"/>
              <a:gd name="connsiteX69" fmla="*/ 327131 w 2028763"/>
              <a:gd name="connsiteY69" fmla="*/ 102945 h 1344349"/>
              <a:gd name="connsiteX70" fmla="*/ 363465 w 2028763"/>
              <a:gd name="connsiteY70" fmla="*/ 78723 h 1344349"/>
              <a:gd name="connsiteX71" fmla="*/ 399799 w 2028763"/>
              <a:gd name="connsiteY71" fmla="*/ 48445 h 1344349"/>
              <a:gd name="connsiteX72" fmla="*/ 411910 w 2028763"/>
              <a:gd name="connsiteY72" fmla="*/ 36333 h 1344349"/>
              <a:gd name="connsiteX73" fmla="*/ 411910 w 2028763"/>
              <a:gd name="connsiteY73" fmla="*/ 36333 h 134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028763" h="1344349">
                <a:moveTo>
                  <a:pt x="1253642" y="0"/>
                </a:moveTo>
                <a:lnTo>
                  <a:pt x="1253642" y="0"/>
                </a:lnTo>
                <a:cubicBezTo>
                  <a:pt x="1281902" y="6056"/>
                  <a:pt x="1309913" y="13416"/>
                  <a:pt x="1338421" y="18167"/>
                </a:cubicBezTo>
                <a:cubicBezTo>
                  <a:pt x="1350532" y="20185"/>
                  <a:pt x="1362791" y="21461"/>
                  <a:pt x="1374755" y="24222"/>
                </a:cubicBezTo>
                <a:cubicBezTo>
                  <a:pt x="1437886" y="38790"/>
                  <a:pt x="1395889" y="31267"/>
                  <a:pt x="1447423" y="48445"/>
                </a:cubicBezTo>
                <a:cubicBezTo>
                  <a:pt x="1455318" y="51077"/>
                  <a:pt x="1463571" y="52482"/>
                  <a:pt x="1471645" y="54500"/>
                </a:cubicBezTo>
                <a:cubicBezTo>
                  <a:pt x="1539028" y="88193"/>
                  <a:pt x="1442416" y="41313"/>
                  <a:pt x="1532201" y="78723"/>
                </a:cubicBezTo>
                <a:cubicBezTo>
                  <a:pt x="1544700" y="83931"/>
                  <a:pt x="1556141" y="91437"/>
                  <a:pt x="1568535" y="96890"/>
                </a:cubicBezTo>
                <a:cubicBezTo>
                  <a:pt x="1606624" y="113649"/>
                  <a:pt x="1647215" y="125126"/>
                  <a:pt x="1683592" y="145335"/>
                </a:cubicBezTo>
                <a:lnTo>
                  <a:pt x="1792593" y="205891"/>
                </a:lnTo>
                <a:cubicBezTo>
                  <a:pt x="1814738" y="218109"/>
                  <a:pt x="1838160" y="228196"/>
                  <a:pt x="1859205" y="242225"/>
                </a:cubicBezTo>
                <a:cubicBezTo>
                  <a:pt x="1909080" y="275474"/>
                  <a:pt x="1882901" y="259225"/>
                  <a:pt x="1937929" y="290670"/>
                </a:cubicBezTo>
                <a:cubicBezTo>
                  <a:pt x="1979678" y="346337"/>
                  <a:pt x="1965234" y="321061"/>
                  <a:pt x="1986374" y="363337"/>
                </a:cubicBezTo>
                <a:cubicBezTo>
                  <a:pt x="2003892" y="433419"/>
                  <a:pt x="1974863" y="322752"/>
                  <a:pt x="2010596" y="429949"/>
                </a:cubicBezTo>
                <a:cubicBezTo>
                  <a:pt x="2017100" y="449462"/>
                  <a:pt x="2021086" y="500946"/>
                  <a:pt x="2022707" y="514728"/>
                </a:cubicBezTo>
                <a:cubicBezTo>
                  <a:pt x="2024608" y="530891"/>
                  <a:pt x="2026744" y="547025"/>
                  <a:pt x="2028763" y="563173"/>
                </a:cubicBezTo>
                <a:cubicBezTo>
                  <a:pt x="2026981" y="607722"/>
                  <a:pt x="2029851" y="693705"/>
                  <a:pt x="2016652" y="750898"/>
                </a:cubicBezTo>
                <a:cubicBezTo>
                  <a:pt x="2013348" y="765217"/>
                  <a:pt x="2010243" y="779743"/>
                  <a:pt x="2004540" y="793287"/>
                </a:cubicBezTo>
                <a:cubicBezTo>
                  <a:pt x="1994031" y="818246"/>
                  <a:pt x="1984456" y="844290"/>
                  <a:pt x="1968207" y="865955"/>
                </a:cubicBezTo>
                <a:cubicBezTo>
                  <a:pt x="1943170" y="899337"/>
                  <a:pt x="1928163" y="921724"/>
                  <a:pt x="1889484" y="950733"/>
                </a:cubicBezTo>
                <a:cubicBezTo>
                  <a:pt x="1881410" y="956789"/>
                  <a:pt x="1873142" y="962595"/>
                  <a:pt x="1865261" y="968900"/>
                </a:cubicBezTo>
                <a:cubicBezTo>
                  <a:pt x="1838251" y="990508"/>
                  <a:pt x="1816793" y="1011808"/>
                  <a:pt x="1786538" y="1029457"/>
                </a:cubicBezTo>
                <a:cubicBezTo>
                  <a:pt x="1777149" y="1034934"/>
                  <a:pt x="1765983" y="1036707"/>
                  <a:pt x="1756260" y="1041568"/>
                </a:cubicBezTo>
                <a:cubicBezTo>
                  <a:pt x="1737672" y="1050862"/>
                  <a:pt x="1720474" y="1062811"/>
                  <a:pt x="1701759" y="1071846"/>
                </a:cubicBezTo>
                <a:cubicBezTo>
                  <a:pt x="1661891" y="1091092"/>
                  <a:pt x="1620243" y="1106549"/>
                  <a:pt x="1580646" y="1126347"/>
                </a:cubicBezTo>
                <a:cubicBezTo>
                  <a:pt x="1457004" y="1188168"/>
                  <a:pt x="1585221" y="1126952"/>
                  <a:pt x="1453478" y="1180847"/>
                </a:cubicBezTo>
                <a:cubicBezTo>
                  <a:pt x="1430904" y="1190082"/>
                  <a:pt x="1409788" y="1202791"/>
                  <a:pt x="1386866" y="1211126"/>
                </a:cubicBezTo>
                <a:cubicBezTo>
                  <a:pt x="1343070" y="1227052"/>
                  <a:pt x="1298602" y="1241253"/>
                  <a:pt x="1253642" y="1253515"/>
                </a:cubicBezTo>
                <a:cubicBezTo>
                  <a:pt x="1231438" y="1259571"/>
                  <a:pt x="1208865" y="1264404"/>
                  <a:pt x="1187031" y="1271682"/>
                </a:cubicBezTo>
                <a:cubicBezTo>
                  <a:pt x="1172447" y="1276543"/>
                  <a:pt x="1159138" y="1284733"/>
                  <a:pt x="1144641" y="1289849"/>
                </a:cubicBezTo>
                <a:cubicBezTo>
                  <a:pt x="1105686" y="1303598"/>
                  <a:pt x="1044052" y="1318813"/>
                  <a:pt x="1005362" y="1326182"/>
                </a:cubicBezTo>
                <a:cubicBezTo>
                  <a:pt x="989375" y="1329227"/>
                  <a:pt x="973102" y="1330534"/>
                  <a:pt x="956917" y="1332238"/>
                </a:cubicBezTo>
                <a:cubicBezTo>
                  <a:pt x="865719" y="1341838"/>
                  <a:pt x="854343" y="1339732"/>
                  <a:pt x="738914" y="1344349"/>
                </a:cubicBezTo>
                <a:cubicBezTo>
                  <a:pt x="688450" y="1342331"/>
                  <a:pt x="637929" y="1341444"/>
                  <a:pt x="587523" y="1338294"/>
                </a:cubicBezTo>
                <a:cubicBezTo>
                  <a:pt x="573278" y="1337404"/>
                  <a:pt x="558675" y="1336752"/>
                  <a:pt x="545134" y="1332238"/>
                </a:cubicBezTo>
                <a:cubicBezTo>
                  <a:pt x="515966" y="1322515"/>
                  <a:pt x="487855" y="1309654"/>
                  <a:pt x="460355" y="1295904"/>
                </a:cubicBezTo>
                <a:cubicBezTo>
                  <a:pt x="452281" y="1291867"/>
                  <a:pt x="443644" y="1288800"/>
                  <a:pt x="436133" y="1283793"/>
                </a:cubicBezTo>
                <a:cubicBezTo>
                  <a:pt x="425379" y="1276624"/>
                  <a:pt x="416443" y="1266983"/>
                  <a:pt x="405854" y="1259571"/>
                </a:cubicBezTo>
                <a:cubicBezTo>
                  <a:pt x="396212" y="1252821"/>
                  <a:pt x="384992" y="1248466"/>
                  <a:pt x="375576" y="1241404"/>
                </a:cubicBezTo>
                <a:cubicBezTo>
                  <a:pt x="368725" y="1236266"/>
                  <a:pt x="364260" y="1228375"/>
                  <a:pt x="357409" y="1223237"/>
                </a:cubicBezTo>
                <a:cubicBezTo>
                  <a:pt x="347993" y="1216175"/>
                  <a:pt x="336773" y="1211820"/>
                  <a:pt x="327131" y="1205070"/>
                </a:cubicBezTo>
                <a:cubicBezTo>
                  <a:pt x="283359" y="1174429"/>
                  <a:pt x="310037" y="1189355"/>
                  <a:pt x="272631" y="1156625"/>
                </a:cubicBezTo>
                <a:cubicBezTo>
                  <a:pt x="248902" y="1135862"/>
                  <a:pt x="218881" y="1121294"/>
                  <a:pt x="199963" y="1096069"/>
                </a:cubicBezTo>
                <a:cubicBezTo>
                  <a:pt x="146846" y="1025246"/>
                  <a:pt x="214228" y="1112710"/>
                  <a:pt x="163629" y="1053679"/>
                </a:cubicBezTo>
                <a:cubicBezTo>
                  <a:pt x="145019" y="1031968"/>
                  <a:pt x="142935" y="1024202"/>
                  <a:pt x="127295" y="999178"/>
                </a:cubicBezTo>
                <a:cubicBezTo>
                  <a:pt x="123438" y="993007"/>
                  <a:pt x="119414" y="986934"/>
                  <a:pt x="115184" y="981012"/>
                </a:cubicBezTo>
                <a:cubicBezTo>
                  <a:pt x="109318" y="972799"/>
                  <a:pt x="102102" y="965507"/>
                  <a:pt x="97017" y="956789"/>
                </a:cubicBezTo>
                <a:cubicBezTo>
                  <a:pt x="87920" y="941194"/>
                  <a:pt x="80869" y="924492"/>
                  <a:pt x="72795" y="908344"/>
                </a:cubicBezTo>
                <a:lnTo>
                  <a:pt x="60684" y="884122"/>
                </a:lnTo>
                <a:cubicBezTo>
                  <a:pt x="54628" y="872011"/>
                  <a:pt x="45801" y="860925"/>
                  <a:pt x="42517" y="847788"/>
                </a:cubicBezTo>
                <a:cubicBezTo>
                  <a:pt x="31352" y="803130"/>
                  <a:pt x="43350" y="843675"/>
                  <a:pt x="24350" y="799343"/>
                </a:cubicBezTo>
                <a:cubicBezTo>
                  <a:pt x="18124" y="784817"/>
                  <a:pt x="16631" y="772327"/>
                  <a:pt x="12239" y="756953"/>
                </a:cubicBezTo>
                <a:cubicBezTo>
                  <a:pt x="10485" y="750815"/>
                  <a:pt x="8202" y="744842"/>
                  <a:pt x="6183" y="738786"/>
                </a:cubicBezTo>
                <a:cubicBezTo>
                  <a:pt x="91" y="598668"/>
                  <a:pt x="-3967" y="596268"/>
                  <a:pt x="6183" y="454172"/>
                </a:cubicBezTo>
                <a:cubicBezTo>
                  <a:pt x="6622" y="448030"/>
                  <a:pt x="15103" y="419228"/>
                  <a:pt x="18294" y="411782"/>
                </a:cubicBezTo>
                <a:cubicBezTo>
                  <a:pt x="21850" y="403485"/>
                  <a:pt x="26849" y="395857"/>
                  <a:pt x="30405" y="387560"/>
                </a:cubicBezTo>
                <a:cubicBezTo>
                  <a:pt x="32920" y="381693"/>
                  <a:pt x="33606" y="375102"/>
                  <a:pt x="36461" y="369393"/>
                </a:cubicBezTo>
                <a:cubicBezTo>
                  <a:pt x="39716" y="362883"/>
                  <a:pt x="45317" y="357736"/>
                  <a:pt x="48572" y="351226"/>
                </a:cubicBezTo>
                <a:cubicBezTo>
                  <a:pt x="51427" y="345517"/>
                  <a:pt x="51773" y="338768"/>
                  <a:pt x="54628" y="333059"/>
                </a:cubicBezTo>
                <a:cubicBezTo>
                  <a:pt x="57883" y="326549"/>
                  <a:pt x="63484" y="321402"/>
                  <a:pt x="66739" y="314892"/>
                </a:cubicBezTo>
                <a:cubicBezTo>
                  <a:pt x="71600" y="305169"/>
                  <a:pt x="73457" y="294052"/>
                  <a:pt x="78850" y="284614"/>
                </a:cubicBezTo>
                <a:cubicBezTo>
                  <a:pt x="81683" y="279657"/>
                  <a:pt x="86627" y="276219"/>
                  <a:pt x="90962" y="272503"/>
                </a:cubicBezTo>
                <a:cubicBezTo>
                  <a:pt x="100775" y="264092"/>
                  <a:pt x="111513" y="256791"/>
                  <a:pt x="121240" y="248280"/>
                </a:cubicBezTo>
                <a:cubicBezTo>
                  <a:pt x="127685" y="242641"/>
                  <a:pt x="132828" y="235596"/>
                  <a:pt x="139407" y="230114"/>
                </a:cubicBezTo>
                <a:cubicBezTo>
                  <a:pt x="144998" y="225455"/>
                  <a:pt x="152097" y="222795"/>
                  <a:pt x="157574" y="218002"/>
                </a:cubicBezTo>
                <a:cubicBezTo>
                  <a:pt x="180740" y="197731"/>
                  <a:pt x="186509" y="184166"/>
                  <a:pt x="212074" y="169557"/>
                </a:cubicBezTo>
                <a:cubicBezTo>
                  <a:pt x="217616" y="166390"/>
                  <a:pt x="224185" y="165520"/>
                  <a:pt x="230241" y="163502"/>
                </a:cubicBezTo>
                <a:lnTo>
                  <a:pt x="284742" y="127168"/>
                </a:lnTo>
                <a:cubicBezTo>
                  <a:pt x="290798" y="123131"/>
                  <a:pt x="296400" y="118312"/>
                  <a:pt x="302909" y="115057"/>
                </a:cubicBezTo>
                <a:cubicBezTo>
                  <a:pt x="310983" y="111020"/>
                  <a:pt x="319390" y="107589"/>
                  <a:pt x="327131" y="102945"/>
                </a:cubicBezTo>
                <a:cubicBezTo>
                  <a:pt x="339613" y="95456"/>
                  <a:pt x="363465" y="78723"/>
                  <a:pt x="363465" y="78723"/>
                </a:cubicBezTo>
                <a:cubicBezTo>
                  <a:pt x="385539" y="45610"/>
                  <a:pt x="362919" y="73032"/>
                  <a:pt x="399799" y="48445"/>
                </a:cubicBezTo>
                <a:cubicBezTo>
                  <a:pt x="404550" y="45278"/>
                  <a:pt x="411910" y="36333"/>
                  <a:pt x="411910" y="36333"/>
                </a:cubicBezTo>
                <a:lnTo>
                  <a:pt x="411910" y="36333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E8A4321-0940-E641-9CE0-61DF887ACA43}"/>
              </a:ext>
            </a:extLst>
          </p:cNvPr>
          <p:cNvSpPr txBox="1"/>
          <p:nvPr/>
        </p:nvSpPr>
        <p:spPr>
          <a:xfrm>
            <a:off x="3939033" y="2784688"/>
            <a:ext cx="1780536" cy="670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Overwritten by algorithm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="" xmlns:a16="http://schemas.microsoft.com/office/drawing/2014/main" id="{FFB9A219-3F65-2F47-833F-A9FCC0E9DF66}"/>
              </a:ext>
            </a:extLst>
          </p:cNvPr>
          <p:cNvSpPr/>
          <p:nvPr/>
        </p:nvSpPr>
        <p:spPr>
          <a:xfrm>
            <a:off x="4856615" y="3772658"/>
            <a:ext cx="66612" cy="1144514"/>
          </a:xfrm>
          <a:custGeom>
            <a:avLst/>
            <a:gdLst>
              <a:gd name="connsiteX0" fmla="*/ 66612 w 66612"/>
              <a:gd name="connsiteY0" fmla="*/ 0 h 1144514"/>
              <a:gd name="connsiteX1" fmla="*/ 66612 w 66612"/>
              <a:gd name="connsiteY1" fmla="*/ 0 h 1144514"/>
              <a:gd name="connsiteX2" fmla="*/ 60556 w 66612"/>
              <a:gd name="connsiteY2" fmla="*/ 66612 h 1144514"/>
              <a:gd name="connsiteX3" fmla="*/ 42389 w 66612"/>
              <a:gd name="connsiteY3" fmla="*/ 115057 h 1144514"/>
              <a:gd name="connsiteX4" fmla="*/ 36334 w 66612"/>
              <a:gd name="connsiteY4" fmla="*/ 139279 h 1144514"/>
              <a:gd name="connsiteX5" fmla="*/ 12111 w 66612"/>
              <a:gd name="connsiteY5" fmla="*/ 187724 h 1144514"/>
              <a:gd name="connsiteX6" fmla="*/ 6055 w 66612"/>
              <a:gd name="connsiteY6" fmla="*/ 242225 h 1144514"/>
              <a:gd name="connsiteX7" fmla="*/ 0 w 66612"/>
              <a:gd name="connsiteY7" fmla="*/ 278559 h 1144514"/>
              <a:gd name="connsiteX8" fmla="*/ 6055 w 66612"/>
              <a:gd name="connsiteY8" fmla="*/ 484450 h 1144514"/>
              <a:gd name="connsiteX9" fmla="*/ 12111 w 66612"/>
              <a:gd name="connsiteY9" fmla="*/ 502617 h 1144514"/>
              <a:gd name="connsiteX10" fmla="*/ 18167 w 66612"/>
              <a:gd name="connsiteY10" fmla="*/ 532895 h 1144514"/>
              <a:gd name="connsiteX11" fmla="*/ 30278 w 66612"/>
              <a:gd name="connsiteY11" fmla="*/ 581340 h 1144514"/>
              <a:gd name="connsiteX12" fmla="*/ 36334 w 66612"/>
              <a:gd name="connsiteY12" fmla="*/ 605563 h 1144514"/>
              <a:gd name="connsiteX13" fmla="*/ 48445 w 66612"/>
              <a:gd name="connsiteY13" fmla="*/ 763009 h 1144514"/>
              <a:gd name="connsiteX14" fmla="*/ 60556 w 66612"/>
              <a:gd name="connsiteY14" fmla="*/ 817510 h 1144514"/>
              <a:gd name="connsiteX15" fmla="*/ 54500 w 66612"/>
              <a:gd name="connsiteY15" fmla="*/ 865955 h 1144514"/>
              <a:gd name="connsiteX16" fmla="*/ 48445 w 66612"/>
              <a:gd name="connsiteY16" fmla="*/ 932567 h 1144514"/>
              <a:gd name="connsiteX17" fmla="*/ 42389 w 66612"/>
              <a:gd name="connsiteY17" fmla="*/ 950733 h 1144514"/>
              <a:gd name="connsiteX18" fmla="*/ 36334 w 66612"/>
              <a:gd name="connsiteY18" fmla="*/ 974956 h 1144514"/>
              <a:gd name="connsiteX19" fmla="*/ 30278 w 66612"/>
              <a:gd name="connsiteY19" fmla="*/ 1017345 h 1144514"/>
              <a:gd name="connsiteX20" fmla="*/ 36334 w 66612"/>
              <a:gd name="connsiteY20" fmla="*/ 1077902 h 1144514"/>
              <a:gd name="connsiteX21" fmla="*/ 48445 w 66612"/>
              <a:gd name="connsiteY21" fmla="*/ 1126347 h 1144514"/>
              <a:gd name="connsiteX22" fmla="*/ 54500 w 66612"/>
              <a:gd name="connsiteY22" fmla="*/ 1144514 h 1144514"/>
              <a:gd name="connsiteX23" fmla="*/ 54500 w 66612"/>
              <a:gd name="connsiteY23" fmla="*/ 1144514 h 114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612" h="1144514">
                <a:moveTo>
                  <a:pt x="66612" y="0"/>
                </a:moveTo>
                <a:lnTo>
                  <a:pt x="66612" y="0"/>
                </a:lnTo>
                <a:cubicBezTo>
                  <a:pt x="64593" y="22204"/>
                  <a:pt x="63709" y="44541"/>
                  <a:pt x="60556" y="66612"/>
                </a:cubicBezTo>
                <a:cubicBezTo>
                  <a:pt x="59494" y="74045"/>
                  <a:pt x="42511" y="114692"/>
                  <a:pt x="42389" y="115057"/>
                </a:cubicBezTo>
                <a:cubicBezTo>
                  <a:pt x="39757" y="122952"/>
                  <a:pt x="38966" y="131384"/>
                  <a:pt x="36334" y="139279"/>
                </a:cubicBezTo>
                <a:cubicBezTo>
                  <a:pt x="26459" y="168904"/>
                  <a:pt x="26944" y="165473"/>
                  <a:pt x="12111" y="187724"/>
                </a:cubicBezTo>
                <a:cubicBezTo>
                  <a:pt x="10092" y="205891"/>
                  <a:pt x="8471" y="224107"/>
                  <a:pt x="6055" y="242225"/>
                </a:cubicBezTo>
                <a:cubicBezTo>
                  <a:pt x="4432" y="254396"/>
                  <a:pt x="0" y="266281"/>
                  <a:pt x="0" y="278559"/>
                </a:cubicBezTo>
                <a:cubicBezTo>
                  <a:pt x="0" y="347219"/>
                  <a:pt x="2349" y="415890"/>
                  <a:pt x="6055" y="484450"/>
                </a:cubicBezTo>
                <a:cubicBezTo>
                  <a:pt x="6400" y="490824"/>
                  <a:pt x="10563" y="496424"/>
                  <a:pt x="12111" y="502617"/>
                </a:cubicBezTo>
                <a:cubicBezTo>
                  <a:pt x="14607" y="512602"/>
                  <a:pt x="15853" y="522866"/>
                  <a:pt x="18167" y="532895"/>
                </a:cubicBezTo>
                <a:cubicBezTo>
                  <a:pt x="21910" y="549114"/>
                  <a:pt x="26241" y="565192"/>
                  <a:pt x="30278" y="581340"/>
                </a:cubicBezTo>
                <a:lnTo>
                  <a:pt x="36334" y="605563"/>
                </a:lnTo>
                <a:cubicBezTo>
                  <a:pt x="52681" y="736356"/>
                  <a:pt x="28563" y="534364"/>
                  <a:pt x="48445" y="763009"/>
                </a:cubicBezTo>
                <a:cubicBezTo>
                  <a:pt x="49471" y="774803"/>
                  <a:pt x="57390" y="804848"/>
                  <a:pt x="60556" y="817510"/>
                </a:cubicBezTo>
                <a:cubicBezTo>
                  <a:pt x="58537" y="833658"/>
                  <a:pt x="56204" y="849770"/>
                  <a:pt x="54500" y="865955"/>
                </a:cubicBezTo>
                <a:cubicBezTo>
                  <a:pt x="52166" y="888128"/>
                  <a:pt x="51598" y="910496"/>
                  <a:pt x="48445" y="932567"/>
                </a:cubicBezTo>
                <a:cubicBezTo>
                  <a:pt x="47542" y="938886"/>
                  <a:pt x="44143" y="944596"/>
                  <a:pt x="42389" y="950733"/>
                </a:cubicBezTo>
                <a:cubicBezTo>
                  <a:pt x="40103" y="958736"/>
                  <a:pt x="37823" y="966767"/>
                  <a:pt x="36334" y="974956"/>
                </a:cubicBezTo>
                <a:cubicBezTo>
                  <a:pt x="33781" y="988999"/>
                  <a:pt x="32297" y="1003215"/>
                  <a:pt x="30278" y="1017345"/>
                </a:cubicBezTo>
                <a:cubicBezTo>
                  <a:pt x="32297" y="1037531"/>
                  <a:pt x="32999" y="1057892"/>
                  <a:pt x="36334" y="1077902"/>
                </a:cubicBezTo>
                <a:cubicBezTo>
                  <a:pt x="39070" y="1094321"/>
                  <a:pt x="43182" y="1110556"/>
                  <a:pt x="48445" y="1126347"/>
                </a:cubicBezTo>
                <a:lnTo>
                  <a:pt x="54500" y="1144514"/>
                </a:lnTo>
                <a:lnTo>
                  <a:pt x="54500" y="1144514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2C7BBC6-83E8-2A40-BECA-54D9D4BEF442}"/>
              </a:ext>
            </a:extLst>
          </p:cNvPr>
          <p:cNvSpPr txBox="1"/>
          <p:nvPr/>
        </p:nvSpPr>
        <p:spPr>
          <a:xfrm>
            <a:off x="3227056" y="5026189"/>
            <a:ext cx="313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values + fit (RMSE)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D6F675D-2F0D-114F-A570-53D2864B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195" y="3536488"/>
            <a:ext cx="5277162" cy="288484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603E95A-9709-7A47-811C-5DA1C2159D52}"/>
              </a:ext>
            </a:extLst>
          </p:cNvPr>
          <p:cNvGrpSpPr/>
          <p:nvPr/>
        </p:nvGrpSpPr>
        <p:grpSpPr>
          <a:xfrm>
            <a:off x="4125903" y="5882415"/>
            <a:ext cx="1168737" cy="708508"/>
            <a:chOff x="2101303" y="1719799"/>
            <a:chExt cx="1168737" cy="708508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54B93871-C952-8D41-91B2-AA33BD91E269}"/>
                </a:ext>
              </a:extLst>
            </p:cNvPr>
            <p:cNvSpPr/>
            <p:nvPr/>
          </p:nvSpPr>
          <p:spPr>
            <a:xfrm>
              <a:off x="2155803" y="1719799"/>
              <a:ext cx="1059735" cy="708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D59D396F-4ACA-5840-9F68-31EBFF0799EA}"/>
                </a:ext>
              </a:extLst>
            </p:cNvPr>
            <p:cNvSpPr txBox="1"/>
            <p:nvPr/>
          </p:nvSpPr>
          <p:spPr>
            <a:xfrm>
              <a:off x="2101303" y="1889387"/>
              <a:ext cx="116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CSV</a:t>
              </a:r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="" xmlns:a16="http://schemas.microsoft.com/office/drawing/2014/main" id="{58C55D59-7FE3-5A49-B944-38144C1FDBAD}"/>
              </a:ext>
            </a:extLst>
          </p:cNvPr>
          <p:cNvSpPr/>
          <p:nvPr/>
        </p:nvSpPr>
        <p:spPr>
          <a:xfrm>
            <a:off x="4639622" y="5448872"/>
            <a:ext cx="83769" cy="369333"/>
          </a:xfrm>
          <a:custGeom>
            <a:avLst/>
            <a:gdLst>
              <a:gd name="connsiteX0" fmla="*/ 66612 w 66612"/>
              <a:gd name="connsiteY0" fmla="*/ 0 h 1144514"/>
              <a:gd name="connsiteX1" fmla="*/ 66612 w 66612"/>
              <a:gd name="connsiteY1" fmla="*/ 0 h 1144514"/>
              <a:gd name="connsiteX2" fmla="*/ 60556 w 66612"/>
              <a:gd name="connsiteY2" fmla="*/ 66612 h 1144514"/>
              <a:gd name="connsiteX3" fmla="*/ 42389 w 66612"/>
              <a:gd name="connsiteY3" fmla="*/ 115057 h 1144514"/>
              <a:gd name="connsiteX4" fmla="*/ 36334 w 66612"/>
              <a:gd name="connsiteY4" fmla="*/ 139279 h 1144514"/>
              <a:gd name="connsiteX5" fmla="*/ 12111 w 66612"/>
              <a:gd name="connsiteY5" fmla="*/ 187724 h 1144514"/>
              <a:gd name="connsiteX6" fmla="*/ 6055 w 66612"/>
              <a:gd name="connsiteY6" fmla="*/ 242225 h 1144514"/>
              <a:gd name="connsiteX7" fmla="*/ 0 w 66612"/>
              <a:gd name="connsiteY7" fmla="*/ 278559 h 1144514"/>
              <a:gd name="connsiteX8" fmla="*/ 6055 w 66612"/>
              <a:gd name="connsiteY8" fmla="*/ 484450 h 1144514"/>
              <a:gd name="connsiteX9" fmla="*/ 12111 w 66612"/>
              <a:gd name="connsiteY9" fmla="*/ 502617 h 1144514"/>
              <a:gd name="connsiteX10" fmla="*/ 18167 w 66612"/>
              <a:gd name="connsiteY10" fmla="*/ 532895 h 1144514"/>
              <a:gd name="connsiteX11" fmla="*/ 30278 w 66612"/>
              <a:gd name="connsiteY11" fmla="*/ 581340 h 1144514"/>
              <a:gd name="connsiteX12" fmla="*/ 36334 w 66612"/>
              <a:gd name="connsiteY12" fmla="*/ 605563 h 1144514"/>
              <a:gd name="connsiteX13" fmla="*/ 48445 w 66612"/>
              <a:gd name="connsiteY13" fmla="*/ 763009 h 1144514"/>
              <a:gd name="connsiteX14" fmla="*/ 60556 w 66612"/>
              <a:gd name="connsiteY14" fmla="*/ 817510 h 1144514"/>
              <a:gd name="connsiteX15" fmla="*/ 54500 w 66612"/>
              <a:gd name="connsiteY15" fmla="*/ 865955 h 1144514"/>
              <a:gd name="connsiteX16" fmla="*/ 48445 w 66612"/>
              <a:gd name="connsiteY16" fmla="*/ 932567 h 1144514"/>
              <a:gd name="connsiteX17" fmla="*/ 42389 w 66612"/>
              <a:gd name="connsiteY17" fmla="*/ 950733 h 1144514"/>
              <a:gd name="connsiteX18" fmla="*/ 36334 w 66612"/>
              <a:gd name="connsiteY18" fmla="*/ 974956 h 1144514"/>
              <a:gd name="connsiteX19" fmla="*/ 30278 w 66612"/>
              <a:gd name="connsiteY19" fmla="*/ 1017345 h 1144514"/>
              <a:gd name="connsiteX20" fmla="*/ 36334 w 66612"/>
              <a:gd name="connsiteY20" fmla="*/ 1077902 h 1144514"/>
              <a:gd name="connsiteX21" fmla="*/ 48445 w 66612"/>
              <a:gd name="connsiteY21" fmla="*/ 1126347 h 1144514"/>
              <a:gd name="connsiteX22" fmla="*/ 54500 w 66612"/>
              <a:gd name="connsiteY22" fmla="*/ 1144514 h 1144514"/>
              <a:gd name="connsiteX23" fmla="*/ 54500 w 66612"/>
              <a:gd name="connsiteY23" fmla="*/ 1144514 h 114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612" h="1144514">
                <a:moveTo>
                  <a:pt x="66612" y="0"/>
                </a:moveTo>
                <a:lnTo>
                  <a:pt x="66612" y="0"/>
                </a:lnTo>
                <a:cubicBezTo>
                  <a:pt x="64593" y="22204"/>
                  <a:pt x="63709" y="44541"/>
                  <a:pt x="60556" y="66612"/>
                </a:cubicBezTo>
                <a:cubicBezTo>
                  <a:pt x="59494" y="74045"/>
                  <a:pt x="42511" y="114692"/>
                  <a:pt x="42389" y="115057"/>
                </a:cubicBezTo>
                <a:cubicBezTo>
                  <a:pt x="39757" y="122952"/>
                  <a:pt x="38966" y="131384"/>
                  <a:pt x="36334" y="139279"/>
                </a:cubicBezTo>
                <a:cubicBezTo>
                  <a:pt x="26459" y="168904"/>
                  <a:pt x="26944" y="165473"/>
                  <a:pt x="12111" y="187724"/>
                </a:cubicBezTo>
                <a:cubicBezTo>
                  <a:pt x="10092" y="205891"/>
                  <a:pt x="8471" y="224107"/>
                  <a:pt x="6055" y="242225"/>
                </a:cubicBezTo>
                <a:cubicBezTo>
                  <a:pt x="4432" y="254396"/>
                  <a:pt x="0" y="266281"/>
                  <a:pt x="0" y="278559"/>
                </a:cubicBezTo>
                <a:cubicBezTo>
                  <a:pt x="0" y="347219"/>
                  <a:pt x="2349" y="415890"/>
                  <a:pt x="6055" y="484450"/>
                </a:cubicBezTo>
                <a:cubicBezTo>
                  <a:pt x="6400" y="490824"/>
                  <a:pt x="10563" y="496424"/>
                  <a:pt x="12111" y="502617"/>
                </a:cubicBezTo>
                <a:cubicBezTo>
                  <a:pt x="14607" y="512602"/>
                  <a:pt x="15853" y="522866"/>
                  <a:pt x="18167" y="532895"/>
                </a:cubicBezTo>
                <a:cubicBezTo>
                  <a:pt x="21910" y="549114"/>
                  <a:pt x="26241" y="565192"/>
                  <a:pt x="30278" y="581340"/>
                </a:cubicBezTo>
                <a:lnTo>
                  <a:pt x="36334" y="605563"/>
                </a:lnTo>
                <a:cubicBezTo>
                  <a:pt x="52681" y="736356"/>
                  <a:pt x="28563" y="534364"/>
                  <a:pt x="48445" y="763009"/>
                </a:cubicBezTo>
                <a:cubicBezTo>
                  <a:pt x="49471" y="774803"/>
                  <a:pt x="57390" y="804848"/>
                  <a:pt x="60556" y="817510"/>
                </a:cubicBezTo>
                <a:cubicBezTo>
                  <a:pt x="58537" y="833658"/>
                  <a:pt x="56204" y="849770"/>
                  <a:pt x="54500" y="865955"/>
                </a:cubicBezTo>
                <a:cubicBezTo>
                  <a:pt x="52166" y="888128"/>
                  <a:pt x="51598" y="910496"/>
                  <a:pt x="48445" y="932567"/>
                </a:cubicBezTo>
                <a:cubicBezTo>
                  <a:pt x="47542" y="938886"/>
                  <a:pt x="44143" y="944596"/>
                  <a:pt x="42389" y="950733"/>
                </a:cubicBezTo>
                <a:cubicBezTo>
                  <a:pt x="40103" y="958736"/>
                  <a:pt x="37823" y="966767"/>
                  <a:pt x="36334" y="974956"/>
                </a:cubicBezTo>
                <a:cubicBezTo>
                  <a:pt x="33781" y="988999"/>
                  <a:pt x="32297" y="1003215"/>
                  <a:pt x="30278" y="1017345"/>
                </a:cubicBezTo>
                <a:cubicBezTo>
                  <a:pt x="32297" y="1037531"/>
                  <a:pt x="32999" y="1057892"/>
                  <a:pt x="36334" y="1077902"/>
                </a:cubicBezTo>
                <a:cubicBezTo>
                  <a:pt x="39070" y="1094321"/>
                  <a:pt x="43182" y="1110556"/>
                  <a:pt x="48445" y="1126347"/>
                </a:cubicBezTo>
                <a:lnTo>
                  <a:pt x="54500" y="1144514"/>
                </a:lnTo>
                <a:lnTo>
                  <a:pt x="54500" y="1144514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="" xmlns:a16="http://schemas.microsoft.com/office/drawing/2014/main" id="{BAAB030F-983D-1A43-84ED-9AE18CDF5894}"/>
              </a:ext>
            </a:extLst>
          </p:cNvPr>
          <p:cNvSpPr/>
          <p:nvPr/>
        </p:nvSpPr>
        <p:spPr>
          <a:xfrm>
            <a:off x="1900526" y="4880838"/>
            <a:ext cx="1914521" cy="1217181"/>
          </a:xfrm>
          <a:custGeom>
            <a:avLst/>
            <a:gdLst>
              <a:gd name="connsiteX0" fmla="*/ 1914521 w 1914521"/>
              <a:gd name="connsiteY0" fmla="*/ 1211126 h 1217181"/>
              <a:gd name="connsiteX1" fmla="*/ 1914521 w 1914521"/>
              <a:gd name="connsiteY1" fmla="*/ 1211126 h 1217181"/>
              <a:gd name="connsiteX2" fmla="*/ 1823686 w 1914521"/>
              <a:gd name="connsiteY2" fmla="*/ 1217181 h 1217181"/>
              <a:gd name="connsiteX3" fmla="*/ 1732852 w 1914521"/>
              <a:gd name="connsiteY3" fmla="*/ 1217181 h 1217181"/>
              <a:gd name="connsiteX4" fmla="*/ 1448237 w 1914521"/>
              <a:gd name="connsiteY4" fmla="*/ 1199014 h 1217181"/>
              <a:gd name="connsiteX5" fmla="*/ 1411903 w 1914521"/>
              <a:gd name="connsiteY5" fmla="*/ 1192959 h 1217181"/>
              <a:gd name="connsiteX6" fmla="*/ 1278679 w 1914521"/>
              <a:gd name="connsiteY6" fmla="*/ 1150569 h 1217181"/>
              <a:gd name="connsiteX7" fmla="*/ 1236290 w 1914521"/>
              <a:gd name="connsiteY7" fmla="*/ 1138458 h 1217181"/>
              <a:gd name="connsiteX8" fmla="*/ 1127289 w 1914521"/>
              <a:gd name="connsiteY8" fmla="*/ 1108180 h 1217181"/>
              <a:gd name="connsiteX9" fmla="*/ 1109122 w 1914521"/>
              <a:gd name="connsiteY9" fmla="*/ 1096069 h 1217181"/>
              <a:gd name="connsiteX10" fmla="*/ 1090955 w 1914521"/>
              <a:gd name="connsiteY10" fmla="*/ 1090013 h 1217181"/>
              <a:gd name="connsiteX11" fmla="*/ 1048566 w 1914521"/>
              <a:gd name="connsiteY11" fmla="*/ 1077902 h 1217181"/>
              <a:gd name="connsiteX12" fmla="*/ 994065 w 1914521"/>
              <a:gd name="connsiteY12" fmla="*/ 1065790 h 1217181"/>
              <a:gd name="connsiteX13" fmla="*/ 963787 w 1914521"/>
              <a:gd name="connsiteY13" fmla="*/ 1059735 h 1217181"/>
              <a:gd name="connsiteX14" fmla="*/ 842674 w 1914521"/>
              <a:gd name="connsiteY14" fmla="*/ 1053679 h 1217181"/>
              <a:gd name="connsiteX15" fmla="*/ 600449 w 1914521"/>
              <a:gd name="connsiteY15" fmla="*/ 1041568 h 1217181"/>
              <a:gd name="connsiteX16" fmla="*/ 539893 w 1914521"/>
              <a:gd name="connsiteY16" fmla="*/ 1035512 h 1217181"/>
              <a:gd name="connsiteX17" fmla="*/ 515670 w 1914521"/>
              <a:gd name="connsiteY17" fmla="*/ 1029457 h 1217181"/>
              <a:gd name="connsiteX18" fmla="*/ 455114 w 1914521"/>
              <a:gd name="connsiteY18" fmla="*/ 1017345 h 1217181"/>
              <a:gd name="connsiteX19" fmla="*/ 358224 w 1914521"/>
              <a:gd name="connsiteY19" fmla="*/ 999179 h 1217181"/>
              <a:gd name="connsiteX20" fmla="*/ 309779 w 1914521"/>
              <a:gd name="connsiteY20" fmla="*/ 987067 h 1217181"/>
              <a:gd name="connsiteX21" fmla="*/ 225000 w 1914521"/>
              <a:gd name="connsiteY21" fmla="*/ 968900 h 1217181"/>
              <a:gd name="connsiteX22" fmla="*/ 152332 w 1914521"/>
              <a:gd name="connsiteY22" fmla="*/ 938622 h 1217181"/>
              <a:gd name="connsiteX23" fmla="*/ 109943 w 1914521"/>
              <a:gd name="connsiteY23" fmla="*/ 920455 h 1217181"/>
              <a:gd name="connsiteX24" fmla="*/ 55442 w 1914521"/>
              <a:gd name="connsiteY24" fmla="*/ 896233 h 1217181"/>
              <a:gd name="connsiteX25" fmla="*/ 37275 w 1914521"/>
              <a:gd name="connsiteY25" fmla="*/ 878066 h 1217181"/>
              <a:gd name="connsiteX26" fmla="*/ 19109 w 1914521"/>
              <a:gd name="connsiteY26" fmla="*/ 835677 h 1217181"/>
              <a:gd name="connsiteX27" fmla="*/ 31220 w 1914521"/>
              <a:gd name="connsiteY27" fmla="*/ 738787 h 1217181"/>
              <a:gd name="connsiteX28" fmla="*/ 49387 w 1914521"/>
              <a:gd name="connsiteY28" fmla="*/ 654008 h 1217181"/>
              <a:gd name="connsiteX29" fmla="*/ 55442 w 1914521"/>
              <a:gd name="connsiteY29" fmla="*/ 623730 h 1217181"/>
              <a:gd name="connsiteX30" fmla="*/ 61498 w 1914521"/>
              <a:gd name="connsiteY30" fmla="*/ 575285 h 1217181"/>
              <a:gd name="connsiteX31" fmla="*/ 67554 w 1914521"/>
              <a:gd name="connsiteY31" fmla="*/ 466283 h 1217181"/>
              <a:gd name="connsiteX32" fmla="*/ 79665 w 1914521"/>
              <a:gd name="connsiteY32" fmla="*/ 399671 h 1217181"/>
              <a:gd name="connsiteX33" fmla="*/ 85721 w 1914521"/>
              <a:gd name="connsiteY33" fmla="*/ 357282 h 1217181"/>
              <a:gd name="connsiteX34" fmla="*/ 73609 w 1914521"/>
              <a:gd name="connsiteY34" fmla="*/ 199836 h 1217181"/>
              <a:gd name="connsiteX35" fmla="*/ 67554 w 1914521"/>
              <a:gd name="connsiteY35" fmla="*/ 169557 h 1217181"/>
              <a:gd name="connsiteX36" fmla="*/ 43331 w 1914521"/>
              <a:gd name="connsiteY36" fmla="*/ 127168 h 1217181"/>
              <a:gd name="connsiteX37" fmla="*/ 19109 w 1914521"/>
              <a:gd name="connsiteY37" fmla="*/ 72667 h 1217181"/>
              <a:gd name="connsiteX38" fmla="*/ 6997 w 1914521"/>
              <a:gd name="connsiteY38" fmla="*/ 60556 h 1217181"/>
              <a:gd name="connsiteX39" fmla="*/ 942 w 1914521"/>
              <a:gd name="connsiteY39" fmla="*/ 0 h 1217181"/>
              <a:gd name="connsiteX40" fmla="*/ 942 w 1914521"/>
              <a:gd name="connsiteY40" fmla="*/ 0 h 12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14521" h="1217181">
                <a:moveTo>
                  <a:pt x="1914521" y="1211126"/>
                </a:moveTo>
                <a:lnTo>
                  <a:pt x="1914521" y="1211126"/>
                </a:lnTo>
                <a:cubicBezTo>
                  <a:pt x="1884243" y="1213144"/>
                  <a:pt x="1854032" y="1217181"/>
                  <a:pt x="1823686" y="1217181"/>
                </a:cubicBezTo>
                <a:cubicBezTo>
                  <a:pt x="1706297" y="1217181"/>
                  <a:pt x="1839397" y="1201962"/>
                  <a:pt x="1732852" y="1217181"/>
                </a:cubicBezTo>
                <a:cubicBezTo>
                  <a:pt x="1565869" y="1212121"/>
                  <a:pt x="1572694" y="1219754"/>
                  <a:pt x="1448237" y="1199014"/>
                </a:cubicBezTo>
                <a:cubicBezTo>
                  <a:pt x="1436126" y="1196996"/>
                  <a:pt x="1423815" y="1195937"/>
                  <a:pt x="1411903" y="1192959"/>
                </a:cubicBezTo>
                <a:cubicBezTo>
                  <a:pt x="1371109" y="1182761"/>
                  <a:pt x="1317766" y="1162912"/>
                  <a:pt x="1278679" y="1150569"/>
                </a:cubicBezTo>
                <a:cubicBezTo>
                  <a:pt x="1264666" y="1146144"/>
                  <a:pt x="1250501" y="1142198"/>
                  <a:pt x="1236290" y="1138458"/>
                </a:cubicBezTo>
                <a:cubicBezTo>
                  <a:pt x="1217014" y="1133385"/>
                  <a:pt x="1153677" y="1119908"/>
                  <a:pt x="1127289" y="1108180"/>
                </a:cubicBezTo>
                <a:cubicBezTo>
                  <a:pt x="1120638" y="1105224"/>
                  <a:pt x="1115632" y="1099324"/>
                  <a:pt x="1109122" y="1096069"/>
                </a:cubicBezTo>
                <a:cubicBezTo>
                  <a:pt x="1103413" y="1093214"/>
                  <a:pt x="1097069" y="1091847"/>
                  <a:pt x="1090955" y="1090013"/>
                </a:cubicBezTo>
                <a:cubicBezTo>
                  <a:pt x="1076880" y="1085790"/>
                  <a:pt x="1062822" y="1081466"/>
                  <a:pt x="1048566" y="1077902"/>
                </a:cubicBezTo>
                <a:cubicBezTo>
                  <a:pt x="1030511" y="1073388"/>
                  <a:pt x="1012262" y="1069689"/>
                  <a:pt x="994065" y="1065790"/>
                </a:cubicBezTo>
                <a:cubicBezTo>
                  <a:pt x="984001" y="1063633"/>
                  <a:pt x="974047" y="1060556"/>
                  <a:pt x="963787" y="1059735"/>
                </a:cubicBezTo>
                <a:cubicBezTo>
                  <a:pt x="923494" y="1056512"/>
                  <a:pt x="883033" y="1055921"/>
                  <a:pt x="842674" y="1053679"/>
                </a:cubicBezTo>
                <a:cubicBezTo>
                  <a:pt x="624784" y="1041574"/>
                  <a:pt x="886909" y="1053505"/>
                  <a:pt x="600449" y="1041568"/>
                </a:cubicBezTo>
                <a:cubicBezTo>
                  <a:pt x="580264" y="1039549"/>
                  <a:pt x="559975" y="1038381"/>
                  <a:pt x="539893" y="1035512"/>
                </a:cubicBezTo>
                <a:cubicBezTo>
                  <a:pt x="531654" y="1034335"/>
                  <a:pt x="523808" y="1031201"/>
                  <a:pt x="515670" y="1029457"/>
                </a:cubicBezTo>
                <a:cubicBezTo>
                  <a:pt x="495542" y="1025144"/>
                  <a:pt x="475419" y="1020729"/>
                  <a:pt x="455114" y="1017345"/>
                </a:cubicBezTo>
                <a:cubicBezTo>
                  <a:pt x="415795" y="1010793"/>
                  <a:pt x="401783" y="1008859"/>
                  <a:pt x="358224" y="999179"/>
                </a:cubicBezTo>
                <a:cubicBezTo>
                  <a:pt x="341975" y="995568"/>
                  <a:pt x="326055" y="990555"/>
                  <a:pt x="309779" y="987067"/>
                </a:cubicBezTo>
                <a:cubicBezTo>
                  <a:pt x="271310" y="978824"/>
                  <a:pt x="265992" y="983247"/>
                  <a:pt x="225000" y="968900"/>
                </a:cubicBezTo>
                <a:cubicBezTo>
                  <a:pt x="200232" y="960231"/>
                  <a:pt x="176517" y="948805"/>
                  <a:pt x="152332" y="938622"/>
                </a:cubicBezTo>
                <a:cubicBezTo>
                  <a:pt x="138164" y="932657"/>
                  <a:pt x="123693" y="927330"/>
                  <a:pt x="109943" y="920455"/>
                </a:cubicBezTo>
                <a:cubicBezTo>
                  <a:pt x="67900" y="899433"/>
                  <a:pt x="86455" y="906570"/>
                  <a:pt x="55442" y="896233"/>
                </a:cubicBezTo>
                <a:cubicBezTo>
                  <a:pt x="49386" y="890177"/>
                  <a:pt x="42253" y="885035"/>
                  <a:pt x="37275" y="878066"/>
                </a:cubicBezTo>
                <a:cubicBezTo>
                  <a:pt x="27922" y="864971"/>
                  <a:pt x="24050" y="850502"/>
                  <a:pt x="19109" y="835677"/>
                </a:cubicBezTo>
                <a:cubicBezTo>
                  <a:pt x="23055" y="800162"/>
                  <a:pt x="25457" y="773369"/>
                  <a:pt x="31220" y="738787"/>
                </a:cubicBezTo>
                <a:cubicBezTo>
                  <a:pt x="34644" y="718242"/>
                  <a:pt x="46397" y="667962"/>
                  <a:pt x="49387" y="654008"/>
                </a:cubicBezTo>
                <a:cubicBezTo>
                  <a:pt x="51544" y="643944"/>
                  <a:pt x="53877" y="633903"/>
                  <a:pt x="55442" y="623730"/>
                </a:cubicBezTo>
                <a:cubicBezTo>
                  <a:pt x="57917" y="607645"/>
                  <a:pt x="59479" y="591433"/>
                  <a:pt x="61498" y="575285"/>
                </a:cubicBezTo>
                <a:cubicBezTo>
                  <a:pt x="63517" y="538951"/>
                  <a:pt x="64532" y="502547"/>
                  <a:pt x="67554" y="466283"/>
                </a:cubicBezTo>
                <a:cubicBezTo>
                  <a:pt x="69238" y="446076"/>
                  <a:pt x="76283" y="419960"/>
                  <a:pt x="79665" y="399671"/>
                </a:cubicBezTo>
                <a:cubicBezTo>
                  <a:pt x="82012" y="385592"/>
                  <a:pt x="83702" y="371412"/>
                  <a:pt x="85721" y="357282"/>
                </a:cubicBezTo>
                <a:cubicBezTo>
                  <a:pt x="80492" y="252710"/>
                  <a:pt x="85873" y="267291"/>
                  <a:pt x="73609" y="199836"/>
                </a:cubicBezTo>
                <a:cubicBezTo>
                  <a:pt x="71768" y="189709"/>
                  <a:pt x="70809" y="179322"/>
                  <a:pt x="67554" y="169557"/>
                </a:cubicBezTo>
                <a:cubicBezTo>
                  <a:pt x="51447" y="121235"/>
                  <a:pt x="61046" y="167028"/>
                  <a:pt x="43331" y="127168"/>
                </a:cubicBezTo>
                <a:cubicBezTo>
                  <a:pt x="26528" y="89360"/>
                  <a:pt x="39664" y="98360"/>
                  <a:pt x="19109" y="72667"/>
                </a:cubicBezTo>
                <a:cubicBezTo>
                  <a:pt x="15542" y="68209"/>
                  <a:pt x="11034" y="64593"/>
                  <a:pt x="6997" y="60556"/>
                </a:cubicBezTo>
                <a:cubicBezTo>
                  <a:pt x="-3526" y="28984"/>
                  <a:pt x="942" y="48772"/>
                  <a:pt x="942" y="0"/>
                </a:cubicBezTo>
                <a:lnTo>
                  <a:pt x="942" y="0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5C585F09-0E35-0740-967D-8DEF0FA4C64C}"/>
              </a:ext>
            </a:extLst>
          </p:cNvPr>
          <p:cNvGrpSpPr/>
          <p:nvPr/>
        </p:nvGrpSpPr>
        <p:grpSpPr>
          <a:xfrm>
            <a:off x="1301833" y="3771939"/>
            <a:ext cx="1168737" cy="708508"/>
            <a:chOff x="2101303" y="1719799"/>
            <a:chExt cx="1168737" cy="708508"/>
          </a:xfrm>
        </p:grpSpPr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E82BB4EC-75B2-C943-9AB8-C31A8D9F2561}"/>
                </a:ext>
              </a:extLst>
            </p:cNvPr>
            <p:cNvSpPr/>
            <p:nvPr/>
          </p:nvSpPr>
          <p:spPr>
            <a:xfrm>
              <a:off x="2155803" y="1719799"/>
              <a:ext cx="1059735" cy="708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7E015A81-030E-7849-B71B-53046D312C96}"/>
                </a:ext>
              </a:extLst>
            </p:cNvPr>
            <p:cNvSpPr txBox="1"/>
            <p:nvPr/>
          </p:nvSpPr>
          <p:spPr>
            <a:xfrm>
              <a:off x="2101303" y="1889387"/>
              <a:ext cx="116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glm3.nml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E6E2333-ABC8-DB45-A439-41F076959CB9}"/>
              </a:ext>
            </a:extLst>
          </p:cNvPr>
          <p:cNvSpPr txBox="1"/>
          <p:nvPr/>
        </p:nvSpPr>
        <p:spPr>
          <a:xfrm>
            <a:off x="688018" y="4490800"/>
            <a:ext cx="230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Best variable values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1EC2EC1-C29D-FE4F-A644-7E0B0E027C72}"/>
              </a:ext>
            </a:extLst>
          </p:cNvPr>
          <p:cNvSpPr txBox="1"/>
          <p:nvPr/>
        </p:nvSpPr>
        <p:spPr>
          <a:xfrm>
            <a:off x="1282850" y="2083231"/>
            <a:ext cx="116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="" xmlns:a16="http://schemas.microsoft.com/office/drawing/2014/main" id="{27649DE7-308C-8049-9BEA-F5773B3B50B5}"/>
              </a:ext>
            </a:extLst>
          </p:cNvPr>
          <p:cNvSpPr/>
          <p:nvPr/>
        </p:nvSpPr>
        <p:spPr>
          <a:xfrm rot="10800000">
            <a:off x="1867220" y="2500695"/>
            <a:ext cx="66612" cy="1144514"/>
          </a:xfrm>
          <a:custGeom>
            <a:avLst/>
            <a:gdLst>
              <a:gd name="connsiteX0" fmla="*/ 66612 w 66612"/>
              <a:gd name="connsiteY0" fmla="*/ 0 h 1144514"/>
              <a:gd name="connsiteX1" fmla="*/ 66612 w 66612"/>
              <a:gd name="connsiteY1" fmla="*/ 0 h 1144514"/>
              <a:gd name="connsiteX2" fmla="*/ 60556 w 66612"/>
              <a:gd name="connsiteY2" fmla="*/ 66612 h 1144514"/>
              <a:gd name="connsiteX3" fmla="*/ 42389 w 66612"/>
              <a:gd name="connsiteY3" fmla="*/ 115057 h 1144514"/>
              <a:gd name="connsiteX4" fmla="*/ 36334 w 66612"/>
              <a:gd name="connsiteY4" fmla="*/ 139279 h 1144514"/>
              <a:gd name="connsiteX5" fmla="*/ 12111 w 66612"/>
              <a:gd name="connsiteY5" fmla="*/ 187724 h 1144514"/>
              <a:gd name="connsiteX6" fmla="*/ 6055 w 66612"/>
              <a:gd name="connsiteY6" fmla="*/ 242225 h 1144514"/>
              <a:gd name="connsiteX7" fmla="*/ 0 w 66612"/>
              <a:gd name="connsiteY7" fmla="*/ 278559 h 1144514"/>
              <a:gd name="connsiteX8" fmla="*/ 6055 w 66612"/>
              <a:gd name="connsiteY8" fmla="*/ 484450 h 1144514"/>
              <a:gd name="connsiteX9" fmla="*/ 12111 w 66612"/>
              <a:gd name="connsiteY9" fmla="*/ 502617 h 1144514"/>
              <a:gd name="connsiteX10" fmla="*/ 18167 w 66612"/>
              <a:gd name="connsiteY10" fmla="*/ 532895 h 1144514"/>
              <a:gd name="connsiteX11" fmla="*/ 30278 w 66612"/>
              <a:gd name="connsiteY11" fmla="*/ 581340 h 1144514"/>
              <a:gd name="connsiteX12" fmla="*/ 36334 w 66612"/>
              <a:gd name="connsiteY12" fmla="*/ 605563 h 1144514"/>
              <a:gd name="connsiteX13" fmla="*/ 48445 w 66612"/>
              <a:gd name="connsiteY13" fmla="*/ 763009 h 1144514"/>
              <a:gd name="connsiteX14" fmla="*/ 60556 w 66612"/>
              <a:gd name="connsiteY14" fmla="*/ 817510 h 1144514"/>
              <a:gd name="connsiteX15" fmla="*/ 54500 w 66612"/>
              <a:gd name="connsiteY15" fmla="*/ 865955 h 1144514"/>
              <a:gd name="connsiteX16" fmla="*/ 48445 w 66612"/>
              <a:gd name="connsiteY16" fmla="*/ 932567 h 1144514"/>
              <a:gd name="connsiteX17" fmla="*/ 42389 w 66612"/>
              <a:gd name="connsiteY17" fmla="*/ 950733 h 1144514"/>
              <a:gd name="connsiteX18" fmla="*/ 36334 w 66612"/>
              <a:gd name="connsiteY18" fmla="*/ 974956 h 1144514"/>
              <a:gd name="connsiteX19" fmla="*/ 30278 w 66612"/>
              <a:gd name="connsiteY19" fmla="*/ 1017345 h 1144514"/>
              <a:gd name="connsiteX20" fmla="*/ 36334 w 66612"/>
              <a:gd name="connsiteY20" fmla="*/ 1077902 h 1144514"/>
              <a:gd name="connsiteX21" fmla="*/ 48445 w 66612"/>
              <a:gd name="connsiteY21" fmla="*/ 1126347 h 1144514"/>
              <a:gd name="connsiteX22" fmla="*/ 54500 w 66612"/>
              <a:gd name="connsiteY22" fmla="*/ 1144514 h 1144514"/>
              <a:gd name="connsiteX23" fmla="*/ 54500 w 66612"/>
              <a:gd name="connsiteY23" fmla="*/ 1144514 h 114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612" h="1144514">
                <a:moveTo>
                  <a:pt x="66612" y="0"/>
                </a:moveTo>
                <a:lnTo>
                  <a:pt x="66612" y="0"/>
                </a:lnTo>
                <a:cubicBezTo>
                  <a:pt x="64593" y="22204"/>
                  <a:pt x="63709" y="44541"/>
                  <a:pt x="60556" y="66612"/>
                </a:cubicBezTo>
                <a:cubicBezTo>
                  <a:pt x="59494" y="74045"/>
                  <a:pt x="42511" y="114692"/>
                  <a:pt x="42389" y="115057"/>
                </a:cubicBezTo>
                <a:cubicBezTo>
                  <a:pt x="39757" y="122952"/>
                  <a:pt x="38966" y="131384"/>
                  <a:pt x="36334" y="139279"/>
                </a:cubicBezTo>
                <a:cubicBezTo>
                  <a:pt x="26459" y="168904"/>
                  <a:pt x="26944" y="165473"/>
                  <a:pt x="12111" y="187724"/>
                </a:cubicBezTo>
                <a:cubicBezTo>
                  <a:pt x="10092" y="205891"/>
                  <a:pt x="8471" y="224107"/>
                  <a:pt x="6055" y="242225"/>
                </a:cubicBezTo>
                <a:cubicBezTo>
                  <a:pt x="4432" y="254396"/>
                  <a:pt x="0" y="266281"/>
                  <a:pt x="0" y="278559"/>
                </a:cubicBezTo>
                <a:cubicBezTo>
                  <a:pt x="0" y="347219"/>
                  <a:pt x="2349" y="415890"/>
                  <a:pt x="6055" y="484450"/>
                </a:cubicBezTo>
                <a:cubicBezTo>
                  <a:pt x="6400" y="490824"/>
                  <a:pt x="10563" y="496424"/>
                  <a:pt x="12111" y="502617"/>
                </a:cubicBezTo>
                <a:cubicBezTo>
                  <a:pt x="14607" y="512602"/>
                  <a:pt x="15853" y="522866"/>
                  <a:pt x="18167" y="532895"/>
                </a:cubicBezTo>
                <a:cubicBezTo>
                  <a:pt x="21910" y="549114"/>
                  <a:pt x="26241" y="565192"/>
                  <a:pt x="30278" y="581340"/>
                </a:cubicBezTo>
                <a:lnTo>
                  <a:pt x="36334" y="605563"/>
                </a:lnTo>
                <a:cubicBezTo>
                  <a:pt x="52681" y="736356"/>
                  <a:pt x="28563" y="534364"/>
                  <a:pt x="48445" y="763009"/>
                </a:cubicBezTo>
                <a:cubicBezTo>
                  <a:pt x="49471" y="774803"/>
                  <a:pt x="57390" y="804848"/>
                  <a:pt x="60556" y="817510"/>
                </a:cubicBezTo>
                <a:cubicBezTo>
                  <a:pt x="58537" y="833658"/>
                  <a:pt x="56204" y="849770"/>
                  <a:pt x="54500" y="865955"/>
                </a:cubicBezTo>
                <a:cubicBezTo>
                  <a:pt x="52166" y="888128"/>
                  <a:pt x="51598" y="910496"/>
                  <a:pt x="48445" y="932567"/>
                </a:cubicBezTo>
                <a:cubicBezTo>
                  <a:pt x="47542" y="938886"/>
                  <a:pt x="44143" y="944596"/>
                  <a:pt x="42389" y="950733"/>
                </a:cubicBezTo>
                <a:cubicBezTo>
                  <a:pt x="40103" y="958736"/>
                  <a:pt x="37823" y="966767"/>
                  <a:pt x="36334" y="974956"/>
                </a:cubicBezTo>
                <a:cubicBezTo>
                  <a:pt x="33781" y="988999"/>
                  <a:pt x="32297" y="1003215"/>
                  <a:pt x="30278" y="1017345"/>
                </a:cubicBezTo>
                <a:cubicBezTo>
                  <a:pt x="32297" y="1037531"/>
                  <a:pt x="32999" y="1057892"/>
                  <a:pt x="36334" y="1077902"/>
                </a:cubicBezTo>
                <a:cubicBezTo>
                  <a:pt x="39070" y="1094321"/>
                  <a:pt x="43182" y="1110556"/>
                  <a:pt x="48445" y="1126347"/>
                </a:cubicBezTo>
                <a:lnTo>
                  <a:pt x="54500" y="1144514"/>
                </a:lnTo>
                <a:lnTo>
                  <a:pt x="54500" y="1144514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6565442-51BB-A04B-87B5-43D083031E01}"/>
              </a:ext>
            </a:extLst>
          </p:cNvPr>
          <p:cNvSpPr txBox="1"/>
          <p:nvPr/>
        </p:nvSpPr>
        <p:spPr>
          <a:xfrm>
            <a:off x="5992730" y="1251676"/>
            <a:ext cx="238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merican Typewriter" panose="02090604020004020304" pitchFamily="18" charset="77"/>
                <a:cs typeface="Arial" panose="020B0604020202020204" pitchFamily="34" charset="0"/>
              </a:rPr>
              <a:t>get_calib_periods</a:t>
            </a:r>
            <a:r>
              <a:rPr lang="en-US" dirty="0">
                <a:latin typeface="American Typewriter" panose="02090604020004020304" pitchFamily="18" charset="77"/>
                <a:cs typeface="Arial" panose="020B0604020202020204" pitchFamily="34" charset="0"/>
              </a:rPr>
              <a:t>():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B861CD7-732E-5847-9A17-4D51D8250F29}"/>
              </a:ext>
            </a:extLst>
          </p:cNvPr>
          <p:cNvSpPr txBox="1"/>
          <p:nvPr/>
        </p:nvSpPr>
        <p:spPr>
          <a:xfrm>
            <a:off x="5986495" y="2200783"/>
            <a:ext cx="218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merican Typewriter" panose="02090604020004020304" pitchFamily="18" charset="77"/>
                <a:cs typeface="Arial" panose="020B0604020202020204" pitchFamily="34" charset="0"/>
              </a:rPr>
              <a:t>get_calib_setup</a:t>
            </a:r>
            <a:r>
              <a:rPr lang="en-US" dirty="0">
                <a:latin typeface="American Typewriter" panose="02090604020004020304" pitchFamily="18" charset="77"/>
                <a:cs typeface="Arial" panose="020B0604020202020204" pitchFamily="34" charset="0"/>
              </a:rPr>
              <a:t>():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6462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glmtools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calibration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BDAC1A-BC6E-1340-B1EF-E1C151928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23" b="50000"/>
          <a:stretch/>
        </p:blipFill>
        <p:spPr>
          <a:xfrm>
            <a:off x="5613992" y="970895"/>
            <a:ext cx="6285320" cy="5280509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="" xmlns:a16="http://schemas.microsoft.com/office/drawing/2014/main" id="{834CF201-1CF8-5349-8E1D-28EA39C1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0" y="1759610"/>
            <a:ext cx="4558388" cy="458276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Calibration and validation as best practice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Easy automatic calibration instead of manual tinkering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Stored values in CSV give conclusions about parameter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Easier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626470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Evolutionary optimization (default)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9FF0DC3-3ED8-A849-8643-DAD08AF2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225" y="1308847"/>
            <a:ext cx="4694845" cy="4584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886DDFB-7304-8F45-9F9C-20AC4508598A}"/>
              </a:ext>
            </a:extLst>
          </p:cNvPr>
          <p:cNvSpPr txBox="1"/>
          <p:nvPr/>
        </p:nvSpPr>
        <p:spPr>
          <a:xfrm>
            <a:off x="8699157" y="5980670"/>
            <a:ext cx="2496064" cy="38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Visual example</a:t>
            </a:r>
            <a:r>
              <a:rPr lang="en-US" dirty="0"/>
              <a:t> (link)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4823E959-C818-684E-843B-A7A67025C1F3}"/>
              </a:ext>
            </a:extLst>
          </p:cNvPr>
          <p:cNvSpPr txBox="1">
            <a:spLocks/>
          </p:cNvSpPr>
          <p:nvPr/>
        </p:nvSpPr>
        <p:spPr>
          <a:xfrm>
            <a:off x="516229" y="1748458"/>
            <a:ext cx="5994573" cy="45827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Optimization criteria: minimize RMSE between observed and modeled water temperatures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CMA-ES (Hansen 2006)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Covariance Matrix Adaption - Evolution Strategy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Derivative-free optimization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Adaptively changes the search path for every generation (modifying normal distribution and covariance matrix)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Covers wide search space, converges fast but needs more computational time (O(N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Stops after reaching certain RMSE (default 1.5 ℃) or doing a finite amount of iterations (default is 150)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8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C52246EA-F2EB-9A4D-9223-AB1250B5F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1370693" y="1769540"/>
            <a:ext cx="944003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5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erican Typewriter" panose="02090604020004020304" pitchFamily="18" charset="77"/>
              </a:rPr>
              <a:t>Visualize and calibrate GLM in R</a:t>
            </a:r>
          </a:p>
        </p:txBody>
      </p:sp>
    </p:spTree>
    <p:extLst>
      <p:ext uri="{BB962C8B-B14F-4D97-AF65-F5344CB8AC3E}">
        <p14:creationId xmlns:p14="http://schemas.microsoft.com/office/powerpoint/2010/main" val="1386385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GLM R-Packages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="" xmlns:a16="http://schemas.microsoft.com/office/drawing/2014/main" id="{001CD423-7908-F049-9C80-FF9E99BF3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596794"/>
              </p:ext>
            </p:extLst>
          </p:nvPr>
        </p:nvGraphicFramePr>
        <p:xfrm>
          <a:off x="1097424" y="708765"/>
          <a:ext cx="9997151" cy="562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2FB7B80C-BF44-6144-A808-5E977CCE74F3}"/>
              </a:ext>
            </a:extLst>
          </p:cNvPr>
          <p:cNvSpPr txBox="1">
            <a:spLocks/>
          </p:cNvSpPr>
          <p:nvPr/>
        </p:nvSpPr>
        <p:spPr>
          <a:xfrm>
            <a:off x="7601829" y="485007"/>
            <a:ext cx="3863493" cy="224629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Distributed computing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Run multiple GLM simulations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e.g. scenario modeling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A3998DB0-623C-4840-992E-1740BBABB21B}"/>
              </a:ext>
            </a:extLst>
          </p:cNvPr>
          <p:cNvSpPr txBox="1">
            <a:spLocks/>
          </p:cNvSpPr>
          <p:nvPr/>
        </p:nvSpPr>
        <p:spPr>
          <a:xfrm>
            <a:off x="516230" y="2163124"/>
            <a:ext cx="3432535" cy="18481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model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Visualize results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Physical derivatives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B5766281-588B-8C49-981F-C8AFDD1097C8}"/>
              </a:ext>
            </a:extLst>
          </p:cNvPr>
          <p:cNvSpPr txBox="1">
            <a:spLocks/>
          </p:cNvSpPr>
          <p:nvPr/>
        </p:nvSpPr>
        <p:spPr>
          <a:xfrm>
            <a:off x="9533576" y="4706826"/>
            <a:ext cx="2589794" cy="18481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Runs GLM in R (version 3.0.5)</a:t>
            </a:r>
          </a:p>
        </p:txBody>
      </p:sp>
    </p:spTree>
    <p:extLst>
      <p:ext uri="{BB962C8B-B14F-4D97-AF65-F5344CB8AC3E}">
        <p14:creationId xmlns:p14="http://schemas.microsoft.com/office/powerpoint/2010/main" val="1773647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GRAPLEr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602154"/>
            <a:ext cx="11082736" cy="458276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PRAGMA+GLEON inter-disciplinary expedition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graple.org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Objective: allows you to run 1000s of GLM jobs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Dispatch to different computers across the Internet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Shorten execution times for large numbers of runs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Distributed computing is not easy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GRAPLEr</a:t>
            </a:r>
            <a:r>
              <a:rPr lang="en-US" dirty="0"/>
              <a:t> aims to facilitate access and 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Can submit jobs directly from R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75245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44">
                <a:solidFill>
                  <a:srgbClr val="FFFFFF"/>
                </a:solidFill>
              </a:rPr>
              <a:t>GRAPLEr under the hood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6775808" y="2926322"/>
            <a:ext cx="892969" cy="892969"/>
            <a:chOff x="0" y="0"/>
            <a:chExt cx="1270000" cy="1270000"/>
          </a:xfrm>
        </p:grpSpPr>
        <p:sp>
          <p:nvSpPr>
            <p:cNvPr id="77" name="Shape 77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80" name="Group 80"/>
            <p:cNvGrpSpPr/>
            <p:nvPr/>
          </p:nvGrpSpPr>
          <p:grpSpPr>
            <a:xfrm>
              <a:off x="390502" y="388599"/>
              <a:ext cx="432432" cy="444599"/>
              <a:chOff x="0" y="0"/>
              <a:chExt cx="432430" cy="444598"/>
            </a:xfrm>
          </p:grpSpPr>
          <p:sp>
            <p:nvSpPr>
              <p:cNvPr id="78" name="Shape 78"/>
              <p:cNvSpPr/>
              <p:nvPr/>
            </p:nvSpPr>
            <p:spPr>
              <a:xfrm>
                <a:off x="0" y="0"/>
                <a:ext cx="432431" cy="444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79" name="Shape 79"/>
              <p:cNvSpPr/>
              <p:nvPr/>
            </p:nvSpPr>
            <p:spPr>
              <a:xfrm flipH="1">
                <a:off x="37032" y="436900"/>
                <a:ext cx="258266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sp>
        <p:nvSpPr>
          <p:cNvPr id="82" name="Shape 82"/>
          <p:cNvSpPr/>
          <p:nvPr/>
        </p:nvSpPr>
        <p:spPr>
          <a:xfrm>
            <a:off x="6267862" y="3412989"/>
            <a:ext cx="45377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83" name="Shape 83"/>
          <p:cNvSpPr/>
          <p:nvPr/>
        </p:nvSpPr>
        <p:spPr>
          <a:xfrm>
            <a:off x="7757279" y="3374654"/>
            <a:ext cx="617633" cy="1"/>
          </a:xfrm>
          <a:prstGeom prst="line">
            <a:avLst/>
          </a:prstGeom>
          <a:ln w="25400">
            <a:solidFill>
              <a:srgbClr val="E8A43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84" name="Shape 84"/>
          <p:cNvSpPr/>
          <p:nvPr/>
        </p:nvSpPr>
        <p:spPr>
          <a:xfrm>
            <a:off x="5858108" y="3214687"/>
            <a:ext cx="364617" cy="375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85" name="Shape 85"/>
          <p:cNvSpPr/>
          <p:nvPr/>
        </p:nvSpPr>
        <p:spPr>
          <a:xfrm>
            <a:off x="10046132" y="3214687"/>
            <a:ext cx="364617" cy="375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 lvl="0">
              <a:defRPr sz="2600"/>
            </a:pPr>
            <a:endParaRPr sz="1828"/>
          </a:p>
        </p:txBody>
      </p:sp>
      <p:grpSp>
        <p:nvGrpSpPr>
          <p:cNvPr id="90" name="Group 90"/>
          <p:cNvGrpSpPr/>
          <p:nvPr/>
        </p:nvGrpSpPr>
        <p:grpSpPr>
          <a:xfrm>
            <a:off x="3050976" y="2957576"/>
            <a:ext cx="892969" cy="892969"/>
            <a:chOff x="0" y="0"/>
            <a:chExt cx="1270000" cy="1270000"/>
          </a:xfrm>
        </p:grpSpPr>
        <p:sp>
          <p:nvSpPr>
            <p:cNvPr id="86" name="Shape 86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390502" y="388599"/>
              <a:ext cx="432432" cy="444599"/>
              <a:chOff x="0" y="0"/>
              <a:chExt cx="432430" cy="444598"/>
            </a:xfrm>
          </p:grpSpPr>
          <p:sp>
            <p:nvSpPr>
              <p:cNvPr id="87" name="Shape 87"/>
              <p:cNvSpPr/>
              <p:nvPr/>
            </p:nvSpPr>
            <p:spPr>
              <a:xfrm>
                <a:off x="0" y="0"/>
                <a:ext cx="432431" cy="444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88" name="Shape 88"/>
              <p:cNvSpPr/>
              <p:nvPr/>
            </p:nvSpPr>
            <p:spPr>
              <a:xfrm flipH="1">
                <a:off x="37032" y="436900"/>
                <a:ext cx="258266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sp>
        <p:nvSpPr>
          <p:cNvPr id="91" name="Shape 91"/>
          <p:cNvSpPr/>
          <p:nvPr/>
        </p:nvSpPr>
        <p:spPr>
          <a:xfrm>
            <a:off x="2894582" y="3813494"/>
            <a:ext cx="961803" cy="981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7BDB45"/>
                </a:solidFill>
              </a:rPr>
              <a:t>R, plus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7BDB45"/>
                </a:solidFill>
              </a:rPr>
              <a:t>GRAPLEr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7BDB45"/>
                </a:solidFill>
              </a:rPr>
              <a:t>library</a:t>
            </a:r>
          </a:p>
        </p:txBody>
      </p:sp>
      <p:sp>
        <p:nvSpPr>
          <p:cNvPr id="92" name="Shape 92"/>
          <p:cNvSpPr/>
          <p:nvPr/>
        </p:nvSpPr>
        <p:spPr>
          <a:xfrm>
            <a:off x="4161467" y="3216536"/>
            <a:ext cx="364617" cy="375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93" name="Shape 93"/>
          <p:cNvSpPr/>
          <p:nvPr/>
        </p:nvSpPr>
        <p:spPr>
          <a:xfrm>
            <a:off x="3951549" y="3404060"/>
            <a:ext cx="201651" cy="1"/>
          </a:xfrm>
          <a:prstGeom prst="line">
            <a:avLst/>
          </a:prstGeom>
          <a:ln w="25400">
            <a:solidFill>
              <a:srgbClr val="7BDB4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94" name="Shape 94"/>
          <p:cNvSpPr/>
          <p:nvPr/>
        </p:nvSpPr>
        <p:spPr>
          <a:xfrm>
            <a:off x="4773487" y="3143190"/>
            <a:ext cx="904095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>
                <a:solidFill>
                  <a:srgbClr val="7BDB4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/>
              <a:t>Internet</a:t>
            </a:r>
          </a:p>
        </p:txBody>
      </p:sp>
      <p:sp>
        <p:nvSpPr>
          <p:cNvPr id="95" name="Shape 95"/>
          <p:cNvSpPr/>
          <p:nvPr/>
        </p:nvSpPr>
        <p:spPr>
          <a:xfrm>
            <a:off x="2468838" y="2973586"/>
            <a:ext cx="364617" cy="375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96" name="Shape 96"/>
          <p:cNvSpPr/>
          <p:nvPr/>
        </p:nvSpPr>
        <p:spPr>
          <a:xfrm>
            <a:off x="2221562" y="3609442"/>
            <a:ext cx="677122" cy="1"/>
          </a:xfrm>
          <a:prstGeom prst="line">
            <a:avLst/>
          </a:prstGeom>
          <a:ln w="25400">
            <a:solidFill>
              <a:srgbClr val="7BDB4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97" name="Shape 97"/>
          <p:cNvSpPr/>
          <p:nvPr/>
        </p:nvSpPr>
        <p:spPr>
          <a:xfrm>
            <a:off x="1770727" y="3741768"/>
            <a:ext cx="1020729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7BDB45"/>
                </a:solidFill>
              </a:rPr>
              <a:t>You,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>
                <a:solidFill>
                  <a:srgbClr val="7BDB45"/>
                </a:solidFill>
              </a:rPr>
              <a:t>keyboard</a:t>
            </a:r>
          </a:p>
        </p:txBody>
      </p:sp>
      <p:sp>
        <p:nvSpPr>
          <p:cNvPr id="98" name="Shape 98"/>
          <p:cNvSpPr/>
          <p:nvPr/>
        </p:nvSpPr>
        <p:spPr>
          <a:xfrm>
            <a:off x="4702689" y="3493357"/>
            <a:ext cx="1074319" cy="1"/>
          </a:xfrm>
          <a:prstGeom prst="line">
            <a:avLst/>
          </a:prstGeom>
          <a:ln w="25400">
            <a:solidFill>
              <a:srgbClr val="7BDB4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99" name="Shape 99"/>
          <p:cNvSpPr/>
          <p:nvPr/>
        </p:nvSpPr>
        <p:spPr>
          <a:xfrm flipV="1">
            <a:off x="10296336" y="2237270"/>
            <a:ext cx="1" cy="883273"/>
          </a:xfrm>
          <a:prstGeom prst="line">
            <a:avLst/>
          </a:prstGeom>
          <a:ln w="25400">
            <a:solidFill>
              <a:srgbClr val="7BDB4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00" name="Shape 100"/>
          <p:cNvSpPr/>
          <p:nvPr/>
        </p:nvSpPr>
        <p:spPr>
          <a:xfrm>
            <a:off x="2654373" y="2226327"/>
            <a:ext cx="7645684" cy="1"/>
          </a:xfrm>
          <a:prstGeom prst="line">
            <a:avLst/>
          </a:prstGeom>
          <a:ln w="25400">
            <a:solidFill>
              <a:srgbClr val="7BDB4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01" name="Shape 101"/>
          <p:cNvSpPr/>
          <p:nvPr/>
        </p:nvSpPr>
        <p:spPr>
          <a:xfrm flipH="1">
            <a:off x="2659117" y="2226327"/>
            <a:ext cx="1" cy="678657"/>
          </a:xfrm>
          <a:prstGeom prst="line">
            <a:avLst/>
          </a:prstGeom>
          <a:ln w="25400">
            <a:solidFill>
              <a:srgbClr val="7BDB4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02" name="Shape 102"/>
          <p:cNvSpPr/>
          <p:nvPr/>
        </p:nvSpPr>
        <p:spPr>
          <a:xfrm>
            <a:off x="2841390" y="3161109"/>
            <a:ext cx="201651" cy="0"/>
          </a:xfrm>
          <a:prstGeom prst="line">
            <a:avLst/>
          </a:prstGeom>
          <a:ln w="25400">
            <a:solidFill>
              <a:srgbClr val="7BDB45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03" name="Shape 103"/>
          <p:cNvSpPr/>
          <p:nvPr/>
        </p:nvSpPr>
        <p:spPr>
          <a:xfrm>
            <a:off x="4009186" y="2885646"/>
            <a:ext cx="562655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>
                <a:solidFill>
                  <a:srgbClr val="7BDB4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/>
              <a:t>send</a:t>
            </a:r>
          </a:p>
        </p:txBody>
      </p:sp>
      <p:sp>
        <p:nvSpPr>
          <p:cNvPr id="104" name="Shape 104"/>
          <p:cNvSpPr/>
          <p:nvPr/>
        </p:nvSpPr>
        <p:spPr>
          <a:xfrm>
            <a:off x="2682841" y="2372898"/>
            <a:ext cx="808556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>
                <a:solidFill>
                  <a:srgbClr val="7BDB4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/>
              <a:t>receive</a:t>
            </a:r>
          </a:p>
        </p:txBody>
      </p:sp>
      <p:sp>
        <p:nvSpPr>
          <p:cNvPr id="105" name="Shape 105"/>
          <p:cNvSpPr/>
          <p:nvPr/>
        </p:nvSpPr>
        <p:spPr>
          <a:xfrm>
            <a:off x="8463414" y="2928937"/>
            <a:ext cx="892969" cy="892969"/>
          </a:xfrm>
          <a:prstGeom prst="rect">
            <a:avLst/>
          </a:prstGeom>
          <a:solidFill>
            <a:srgbClr val="E8A43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grpSp>
        <p:nvGrpSpPr>
          <p:cNvPr id="108" name="Group 108"/>
          <p:cNvGrpSpPr/>
          <p:nvPr/>
        </p:nvGrpSpPr>
        <p:grpSpPr>
          <a:xfrm>
            <a:off x="8737985" y="3202171"/>
            <a:ext cx="304054" cy="312609"/>
            <a:chOff x="0" y="0"/>
            <a:chExt cx="432430" cy="444598"/>
          </a:xfrm>
        </p:grpSpPr>
        <p:sp>
          <p:nvSpPr>
            <p:cNvPr id="106" name="Shape 106"/>
            <p:cNvSpPr/>
            <p:nvPr/>
          </p:nvSpPr>
          <p:spPr>
            <a:xfrm>
              <a:off x="0" y="0"/>
              <a:ext cx="432431" cy="44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04" h="20446" extrusionOk="0">
                  <a:moveTo>
                    <a:pt x="998" y="14797"/>
                  </a:moveTo>
                  <a:cubicBezTo>
                    <a:pt x="-2403" y="7345"/>
                    <a:pt x="3379" y="-1154"/>
                    <a:pt x="10976" y="130"/>
                  </a:cubicBezTo>
                  <a:cubicBezTo>
                    <a:pt x="14691" y="758"/>
                    <a:pt x="17530" y="3979"/>
                    <a:pt x="18230" y="7993"/>
                  </a:cubicBezTo>
                  <a:cubicBezTo>
                    <a:pt x="19197" y="13543"/>
                    <a:pt x="16054" y="18965"/>
                    <a:pt x="11010" y="20446"/>
                  </a:cubicBezTo>
                  <a:lnTo>
                    <a:pt x="7810" y="20042"/>
                  </a:ln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sp>
          <p:nvSpPr>
            <p:cNvPr id="107" name="Shape 107"/>
            <p:cNvSpPr/>
            <p:nvPr/>
          </p:nvSpPr>
          <p:spPr>
            <a:xfrm flipH="1">
              <a:off x="37032" y="436900"/>
              <a:ext cx="258266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</p:grpSp>
      <p:sp>
        <p:nvSpPr>
          <p:cNvPr id="109" name="Shape 109"/>
          <p:cNvSpPr/>
          <p:nvPr/>
        </p:nvSpPr>
        <p:spPr>
          <a:xfrm>
            <a:off x="8355907" y="2564178"/>
            <a:ext cx="1102482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>
                <a:solidFill>
                  <a:srgbClr val="E8A43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/>
              <a:t>HTCondor</a:t>
            </a:r>
          </a:p>
        </p:txBody>
      </p:sp>
      <p:sp>
        <p:nvSpPr>
          <p:cNvPr id="110" name="Shape 110"/>
          <p:cNvSpPr/>
          <p:nvPr/>
        </p:nvSpPr>
        <p:spPr>
          <a:xfrm>
            <a:off x="9867293" y="3402211"/>
            <a:ext cx="20165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11" name="Shape 111"/>
          <p:cNvSpPr/>
          <p:nvPr/>
        </p:nvSpPr>
        <p:spPr>
          <a:xfrm>
            <a:off x="9405113" y="3411395"/>
            <a:ext cx="403320" cy="1"/>
          </a:xfrm>
          <a:prstGeom prst="line">
            <a:avLst/>
          </a:prstGeom>
          <a:ln w="25400">
            <a:solidFill>
              <a:srgbClr val="E8A43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12" name="Shape 112"/>
          <p:cNvSpPr/>
          <p:nvPr/>
        </p:nvSpPr>
        <p:spPr>
          <a:xfrm>
            <a:off x="7712631" y="3868403"/>
            <a:ext cx="670807" cy="670808"/>
          </a:xfrm>
          <a:prstGeom prst="line">
            <a:avLst/>
          </a:prstGeom>
          <a:ln w="25400">
            <a:solidFill>
              <a:srgbClr val="E8A43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13" name="Shape 113"/>
          <p:cNvSpPr/>
          <p:nvPr/>
        </p:nvSpPr>
        <p:spPr>
          <a:xfrm>
            <a:off x="8382357" y="4538226"/>
            <a:ext cx="482794" cy="1"/>
          </a:xfrm>
          <a:prstGeom prst="line">
            <a:avLst/>
          </a:prstGeom>
          <a:ln w="25400">
            <a:solidFill>
              <a:srgbClr val="E8A43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114" name="Shape 114"/>
          <p:cNvSpPr/>
          <p:nvPr/>
        </p:nvSpPr>
        <p:spPr>
          <a:xfrm flipV="1">
            <a:off x="8878262" y="4274427"/>
            <a:ext cx="1" cy="263800"/>
          </a:xfrm>
          <a:prstGeom prst="line">
            <a:avLst/>
          </a:prstGeom>
          <a:ln w="25400">
            <a:solidFill>
              <a:srgbClr val="E8A43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grpSp>
        <p:nvGrpSpPr>
          <p:cNvPr id="119" name="Group 119"/>
          <p:cNvGrpSpPr/>
          <p:nvPr/>
        </p:nvGrpSpPr>
        <p:grpSpPr>
          <a:xfrm>
            <a:off x="6570320" y="4795243"/>
            <a:ext cx="453775" cy="453775"/>
            <a:chOff x="0" y="0"/>
            <a:chExt cx="645368" cy="645368"/>
          </a:xfrm>
        </p:grpSpPr>
        <p:sp>
          <p:nvSpPr>
            <p:cNvPr id="115" name="Shape 115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18" name="Group 118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16" name="Shape 116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17" name="Shape 117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24" name="Group 124"/>
          <p:cNvGrpSpPr/>
          <p:nvPr/>
        </p:nvGrpSpPr>
        <p:grpSpPr>
          <a:xfrm>
            <a:off x="6847987" y="5639065"/>
            <a:ext cx="453775" cy="453775"/>
            <a:chOff x="0" y="0"/>
            <a:chExt cx="645368" cy="645368"/>
          </a:xfrm>
        </p:grpSpPr>
        <p:sp>
          <p:nvSpPr>
            <p:cNvPr id="120" name="Shape 120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23" name="Group 123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21" name="Shape 121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22" name="Shape 122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29" name="Group 129"/>
          <p:cNvGrpSpPr/>
          <p:nvPr/>
        </p:nvGrpSpPr>
        <p:grpSpPr>
          <a:xfrm>
            <a:off x="7794047" y="6054329"/>
            <a:ext cx="453775" cy="453775"/>
            <a:chOff x="0" y="0"/>
            <a:chExt cx="645368" cy="645368"/>
          </a:xfrm>
        </p:grpSpPr>
        <p:sp>
          <p:nvSpPr>
            <p:cNvPr id="125" name="Shape 125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28" name="Group 128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27" name="Shape 127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34" name="Group 134"/>
          <p:cNvGrpSpPr/>
          <p:nvPr/>
        </p:nvGrpSpPr>
        <p:grpSpPr>
          <a:xfrm>
            <a:off x="8651374" y="5875735"/>
            <a:ext cx="453776" cy="453775"/>
            <a:chOff x="0" y="0"/>
            <a:chExt cx="645368" cy="645368"/>
          </a:xfrm>
        </p:grpSpPr>
        <p:sp>
          <p:nvSpPr>
            <p:cNvPr id="130" name="Shape 130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33" name="Group 133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32" name="Shape 132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39" name="Group 139"/>
          <p:cNvGrpSpPr/>
          <p:nvPr/>
        </p:nvGrpSpPr>
        <p:grpSpPr>
          <a:xfrm>
            <a:off x="9330110" y="5728362"/>
            <a:ext cx="453775" cy="453775"/>
            <a:chOff x="0" y="0"/>
            <a:chExt cx="645368" cy="645368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38" name="Group 138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37" name="Shape 137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44" name="Group 144"/>
          <p:cNvGrpSpPr/>
          <p:nvPr/>
        </p:nvGrpSpPr>
        <p:grpSpPr>
          <a:xfrm>
            <a:off x="10001553" y="5366743"/>
            <a:ext cx="453775" cy="453775"/>
            <a:chOff x="0" y="0"/>
            <a:chExt cx="645368" cy="645368"/>
          </a:xfrm>
        </p:grpSpPr>
        <p:sp>
          <p:nvSpPr>
            <p:cNvPr id="140" name="Shape 140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43" name="Group 143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41" name="Shape 141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42" name="Shape 142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49" name="Group 149"/>
          <p:cNvGrpSpPr/>
          <p:nvPr/>
        </p:nvGrpSpPr>
        <p:grpSpPr>
          <a:xfrm>
            <a:off x="10090849" y="5456039"/>
            <a:ext cx="453775" cy="453775"/>
            <a:chOff x="0" y="0"/>
            <a:chExt cx="645368" cy="645368"/>
          </a:xfrm>
        </p:grpSpPr>
        <p:sp>
          <p:nvSpPr>
            <p:cNvPr id="145" name="Shape 145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48" name="Group 148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54" name="Group 154"/>
          <p:cNvGrpSpPr/>
          <p:nvPr/>
        </p:nvGrpSpPr>
        <p:grpSpPr>
          <a:xfrm>
            <a:off x="10180146" y="5545336"/>
            <a:ext cx="453775" cy="453775"/>
            <a:chOff x="0" y="0"/>
            <a:chExt cx="645368" cy="645368"/>
          </a:xfrm>
        </p:grpSpPr>
        <p:sp>
          <p:nvSpPr>
            <p:cNvPr id="150" name="Shape 150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53" name="Group 153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51" name="Shape 151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59" name="Group 159"/>
          <p:cNvGrpSpPr/>
          <p:nvPr/>
        </p:nvGrpSpPr>
        <p:grpSpPr>
          <a:xfrm>
            <a:off x="9419406" y="5817659"/>
            <a:ext cx="453775" cy="453775"/>
            <a:chOff x="0" y="0"/>
            <a:chExt cx="645368" cy="645368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58" name="Group 158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56" name="Shape 156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64" name="Group 164"/>
          <p:cNvGrpSpPr/>
          <p:nvPr/>
        </p:nvGrpSpPr>
        <p:grpSpPr>
          <a:xfrm>
            <a:off x="9508703" y="5906956"/>
            <a:ext cx="453775" cy="453775"/>
            <a:chOff x="0" y="0"/>
            <a:chExt cx="645368" cy="645368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63" name="Group 163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61" name="Shape 161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69" name="Group 169"/>
          <p:cNvGrpSpPr/>
          <p:nvPr/>
        </p:nvGrpSpPr>
        <p:grpSpPr>
          <a:xfrm>
            <a:off x="8740671" y="5965032"/>
            <a:ext cx="453776" cy="453775"/>
            <a:chOff x="0" y="0"/>
            <a:chExt cx="645368" cy="645368"/>
          </a:xfrm>
        </p:grpSpPr>
        <p:sp>
          <p:nvSpPr>
            <p:cNvPr id="165" name="Shape 165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68" name="Group 168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66" name="Shape 166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74" name="Group 174"/>
          <p:cNvGrpSpPr/>
          <p:nvPr/>
        </p:nvGrpSpPr>
        <p:grpSpPr>
          <a:xfrm>
            <a:off x="8829968" y="6054329"/>
            <a:ext cx="453776" cy="453775"/>
            <a:chOff x="0" y="0"/>
            <a:chExt cx="645368" cy="645368"/>
          </a:xfrm>
        </p:grpSpPr>
        <p:sp>
          <p:nvSpPr>
            <p:cNvPr id="170" name="Shape 170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73" name="Group 173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71" name="Shape 171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79" name="Group 179"/>
          <p:cNvGrpSpPr/>
          <p:nvPr/>
        </p:nvGrpSpPr>
        <p:grpSpPr>
          <a:xfrm>
            <a:off x="7883343" y="6143625"/>
            <a:ext cx="453775" cy="453775"/>
            <a:chOff x="0" y="0"/>
            <a:chExt cx="645368" cy="645368"/>
          </a:xfrm>
        </p:grpSpPr>
        <p:sp>
          <p:nvSpPr>
            <p:cNvPr id="175" name="Shape 175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78" name="Group 178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76" name="Shape 176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84" name="Group 184"/>
          <p:cNvGrpSpPr/>
          <p:nvPr/>
        </p:nvGrpSpPr>
        <p:grpSpPr>
          <a:xfrm>
            <a:off x="7972640" y="6232922"/>
            <a:ext cx="453775" cy="453775"/>
            <a:chOff x="0" y="0"/>
            <a:chExt cx="645368" cy="645368"/>
          </a:xfrm>
        </p:grpSpPr>
        <p:sp>
          <p:nvSpPr>
            <p:cNvPr id="180" name="Shape 180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83" name="Group 183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81" name="Shape 181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89" name="Group 189"/>
          <p:cNvGrpSpPr/>
          <p:nvPr/>
        </p:nvGrpSpPr>
        <p:grpSpPr>
          <a:xfrm>
            <a:off x="6937284" y="5728362"/>
            <a:ext cx="453775" cy="453775"/>
            <a:chOff x="0" y="0"/>
            <a:chExt cx="645368" cy="645368"/>
          </a:xfrm>
        </p:grpSpPr>
        <p:sp>
          <p:nvSpPr>
            <p:cNvPr id="185" name="Shape 185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88" name="Group 188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86" name="Shape 186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94" name="Group 194"/>
          <p:cNvGrpSpPr/>
          <p:nvPr/>
        </p:nvGrpSpPr>
        <p:grpSpPr>
          <a:xfrm>
            <a:off x="7026581" y="5817659"/>
            <a:ext cx="453775" cy="453775"/>
            <a:chOff x="0" y="0"/>
            <a:chExt cx="645368" cy="645368"/>
          </a:xfrm>
        </p:grpSpPr>
        <p:sp>
          <p:nvSpPr>
            <p:cNvPr id="190" name="Shape 190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91" name="Shape 191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199" name="Group 199"/>
          <p:cNvGrpSpPr/>
          <p:nvPr/>
        </p:nvGrpSpPr>
        <p:grpSpPr>
          <a:xfrm>
            <a:off x="6659617" y="4884539"/>
            <a:ext cx="453775" cy="453775"/>
            <a:chOff x="0" y="0"/>
            <a:chExt cx="645368" cy="645368"/>
          </a:xfrm>
        </p:grpSpPr>
        <p:sp>
          <p:nvSpPr>
            <p:cNvPr id="195" name="Shape 195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198" name="Group 198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196" name="Shape 196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grpSp>
        <p:nvGrpSpPr>
          <p:cNvPr id="204" name="Group 204"/>
          <p:cNvGrpSpPr/>
          <p:nvPr/>
        </p:nvGrpSpPr>
        <p:grpSpPr>
          <a:xfrm>
            <a:off x="6748914" y="4973836"/>
            <a:ext cx="453775" cy="453775"/>
            <a:chOff x="0" y="0"/>
            <a:chExt cx="645368" cy="645368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645369" cy="645369"/>
            </a:xfrm>
            <a:prstGeom prst="rect">
              <a:avLst/>
            </a:prstGeom>
            <a:solidFill>
              <a:srgbClr val="8881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 sz="1828"/>
            </a:p>
          </p:txBody>
        </p:sp>
        <p:grpSp>
          <p:nvGrpSpPr>
            <p:cNvPr id="203" name="Group 203"/>
            <p:cNvGrpSpPr/>
            <p:nvPr/>
          </p:nvGrpSpPr>
          <p:grpSpPr>
            <a:xfrm>
              <a:off x="198439" y="197472"/>
              <a:ext cx="219747" cy="225930"/>
              <a:chOff x="0" y="0"/>
              <a:chExt cx="219745" cy="225928"/>
            </a:xfrm>
          </p:grpSpPr>
          <p:sp>
            <p:nvSpPr>
              <p:cNvPr id="201" name="Shape 201"/>
              <p:cNvSpPr/>
              <p:nvPr/>
            </p:nvSpPr>
            <p:spPr>
              <a:xfrm>
                <a:off x="0" y="0"/>
                <a:ext cx="219746" cy="22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04" h="20446" extrusionOk="0">
                    <a:moveTo>
                      <a:pt x="998" y="14797"/>
                    </a:moveTo>
                    <a:cubicBezTo>
                      <a:pt x="-2403" y="7345"/>
                      <a:pt x="3379" y="-1154"/>
                      <a:pt x="10976" y="130"/>
                    </a:cubicBezTo>
                    <a:cubicBezTo>
                      <a:pt x="14691" y="758"/>
                      <a:pt x="17530" y="3979"/>
                      <a:pt x="18230" y="7993"/>
                    </a:cubicBezTo>
                    <a:cubicBezTo>
                      <a:pt x="19197" y="13543"/>
                      <a:pt x="16054" y="18965"/>
                      <a:pt x="11010" y="20446"/>
                    </a:cubicBezTo>
                    <a:lnTo>
                      <a:pt x="7810" y="20042"/>
                    </a:lnTo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18818" y="222017"/>
                <a:ext cx="13124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600"/>
                </a:pPr>
                <a:endParaRPr sz="1828"/>
              </a:p>
            </p:txBody>
          </p:sp>
        </p:grpSp>
      </p:grpSp>
      <p:sp>
        <p:nvSpPr>
          <p:cNvPr id="205" name="Shape 205"/>
          <p:cNvSpPr/>
          <p:nvPr/>
        </p:nvSpPr>
        <p:spPr>
          <a:xfrm flipH="1">
            <a:off x="7188938" y="3786187"/>
            <a:ext cx="1126001" cy="975433"/>
          </a:xfrm>
          <a:prstGeom prst="line">
            <a:avLst/>
          </a:prstGeom>
          <a:ln w="25400">
            <a:solidFill>
              <a:srgbClr val="8881F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06" name="Shape 206"/>
          <p:cNvSpPr/>
          <p:nvPr/>
        </p:nvSpPr>
        <p:spPr>
          <a:xfrm flipH="1">
            <a:off x="7543824" y="3875610"/>
            <a:ext cx="947091" cy="1711670"/>
          </a:xfrm>
          <a:prstGeom prst="line">
            <a:avLst/>
          </a:prstGeom>
          <a:ln w="25400">
            <a:solidFill>
              <a:srgbClr val="8881F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07" name="Shape 207"/>
          <p:cNvSpPr/>
          <p:nvPr/>
        </p:nvSpPr>
        <p:spPr>
          <a:xfrm flipH="1">
            <a:off x="8061434" y="3964906"/>
            <a:ext cx="518779" cy="1969829"/>
          </a:xfrm>
          <a:prstGeom prst="line">
            <a:avLst/>
          </a:prstGeom>
          <a:ln w="25400">
            <a:solidFill>
              <a:srgbClr val="8881F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08" name="Shape 208"/>
          <p:cNvSpPr/>
          <p:nvPr/>
        </p:nvSpPr>
        <p:spPr>
          <a:xfrm>
            <a:off x="8841687" y="3876266"/>
            <a:ext cx="107274" cy="1817070"/>
          </a:xfrm>
          <a:prstGeom prst="line">
            <a:avLst/>
          </a:prstGeom>
          <a:ln w="25400">
            <a:solidFill>
              <a:srgbClr val="8881F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09" name="Shape 209"/>
          <p:cNvSpPr/>
          <p:nvPr/>
        </p:nvSpPr>
        <p:spPr>
          <a:xfrm>
            <a:off x="9032780" y="3909467"/>
            <a:ext cx="514327" cy="1783902"/>
          </a:xfrm>
          <a:prstGeom prst="line">
            <a:avLst/>
          </a:prstGeom>
          <a:ln w="25400">
            <a:solidFill>
              <a:srgbClr val="8881F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10" name="Shape 210"/>
          <p:cNvSpPr/>
          <p:nvPr/>
        </p:nvSpPr>
        <p:spPr>
          <a:xfrm>
            <a:off x="9371990" y="3879749"/>
            <a:ext cx="766382" cy="1385119"/>
          </a:xfrm>
          <a:prstGeom prst="line">
            <a:avLst/>
          </a:prstGeom>
          <a:ln w="25400">
            <a:solidFill>
              <a:srgbClr val="8881F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11" name="Shape 211"/>
          <p:cNvSpPr/>
          <p:nvPr/>
        </p:nvSpPr>
        <p:spPr>
          <a:xfrm>
            <a:off x="6049789" y="5012759"/>
            <a:ext cx="349456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>
                <a:solidFill>
                  <a:srgbClr val="8881F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/>
              <a:t>UF</a:t>
            </a:r>
          </a:p>
        </p:txBody>
      </p:sp>
      <p:sp>
        <p:nvSpPr>
          <p:cNvPr id="212" name="Shape 212"/>
          <p:cNvSpPr/>
          <p:nvPr/>
        </p:nvSpPr>
        <p:spPr>
          <a:xfrm>
            <a:off x="6415024" y="5949585"/>
            <a:ext cx="338234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>
                <a:solidFill>
                  <a:srgbClr val="8881F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/>
              <a:t>VT</a:t>
            </a:r>
          </a:p>
        </p:txBody>
      </p:sp>
      <p:sp>
        <p:nvSpPr>
          <p:cNvPr id="213" name="Shape 213"/>
          <p:cNvSpPr/>
          <p:nvPr/>
        </p:nvSpPr>
        <p:spPr>
          <a:xfrm>
            <a:off x="7264512" y="6395664"/>
            <a:ext cx="458460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>
                <a:solidFill>
                  <a:srgbClr val="8881F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/>
              <a:t>UW</a:t>
            </a:r>
          </a:p>
        </p:txBody>
      </p:sp>
      <p:sp>
        <p:nvSpPr>
          <p:cNvPr id="214" name="Shape 214"/>
          <p:cNvSpPr/>
          <p:nvPr/>
        </p:nvSpPr>
        <p:spPr>
          <a:xfrm>
            <a:off x="9330110" y="6395664"/>
            <a:ext cx="1191545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>
                <a:solidFill>
                  <a:srgbClr val="8881F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/>
              <a:t>Other sites</a:t>
            </a:r>
          </a:p>
        </p:txBody>
      </p:sp>
      <p:sp>
        <p:nvSpPr>
          <p:cNvPr id="215" name="Shape 215"/>
          <p:cNvSpPr/>
          <p:nvPr/>
        </p:nvSpPr>
        <p:spPr>
          <a:xfrm>
            <a:off x="4763313" y="2005463"/>
            <a:ext cx="5865315" cy="4800890"/>
          </a:xfrm>
          <a:prstGeom prst="rect">
            <a:avLst/>
          </a:prstGeom>
          <a:ln w="50800">
            <a:solidFill>
              <a:srgbClr val="11DBE3">
                <a:alpha val="71000"/>
              </a:srgb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1828"/>
          </a:p>
        </p:txBody>
      </p:sp>
      <p:sp>
        <p:nvSpPr>
          <p:cNvPr id="216" name="Shape 216"/>
          <p:cNvSpPr/>
          <p:nvPr/>
        </p:nvSpPr>
        <p:spPr>
          <a:xfrm>
            <a:off x="4803491" y="6389813"/>
            <a:ext cx="1181414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solidFill>
                  <a:srgbClr val="11DBE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969"/>
              <a:t>GRAPLEr</a:t>
            </a:r>
          </a:p>
        </p:txBody>
      </p:sp>
      <p:sp>
        <p:nvSpPr>
          <p:cNvPr id="217" name="Shape 217"/>
          <p:cNvSpPr/>
          <p:nvPr/>
        </p:nvSpPr>
        <p:spPr>
          <a:xfrm>
            <a:off x="5613835" y="3785874"/>
            <a:ext cx="1040349" cy="981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 b="1">
                <a:solidFill>
                  <a:srgbClr val="8881F0"/>
                </a:solidFill>
                <a:latin typeface="Helvetica"/>
                <a:ea typeface="Helvetica"/>
                <a:cs typeface="Helvetica"/>
                <a:sym typeface="Helvetica"/>
              </a:rPr>
              <a:t>IPOP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 b="1">
                <a:solidFill>
                  <a:srgbClr val="8881F0"/>
                </a:solidFill>
                <a:latin typeface="Helvetica"/>
                <a:ea typeface="Helvetica"/>
                <a:cs typeface="Helvetica"/>
                <a:sym typeface="Helvetica"/>
              </a:rPr>
              <a:t>overlay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969" b="1">
                <a:solidFill>
                  <a:srgbClr val="8881F0"/>
                </a:solidFill>
                <a:latin typeface="Helvetica"/>
                <a:ea typeface="Helvetica"/>
                <a:cs typeface="Helvetica"/>
                <a:sym typeface="Helvetica"/>
              </a:rPr>
              <a:t>network</a:t>
            </a:r>
          </a:p>
        </p:txBody>
      </p:sp>
      <p:sp>
        <p:nvSpPr>
          <p:cNvPr id="218" name="Shape 218"/>
          <p:cNvSpPr/>
          <p:nvPr/>
        </p:nvSpPr>
        <p:spPr>
          <a:xfrm>
            <a:off x="6212017" y="2489168"/>
            <a:ext cx="1460721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solidFill>
                  <a:srgbClr val="0065C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969"/>
              <a:t>Web service</a:t>
            </a:r>
          </a:p>
        </p:txBody>
      </p:sp>
    </p:spTree>
    <p:extLst>
      <p:ext uri="{BB962C8B-B14F-4D97-AF65-F5344CB8AC3E}">
        <p14:creationId xmlns:p14="http://schemas.microsoft.com/office/powerpoint/2010/main" val="30731780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CB5005-1DA6-074C-BD8D-D730B8BE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548202"/>
            <a:ext cx="10943587" cy="5109542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US" sz="2800" b="1" dirty="0"/>
              <a:t>GLM</a:t>
            </a:r>
            <a:r>
              <a:rPr lang="en-US" sz="2100" dirty="0"/>
              <a:t> was developed by Matt </a:t>
            </a:r>
            <a:r>
              <a:rPr lang="en-US" sz="2100" dirty="0" err="1"/>
              <a:t>Hipsey</a:t>
            </a:r>
            <a:r>
              <a:rPr lang="en-US" sz="2100" dirty="0"/>
              <a:t>, Louise Bruce, Casper Boon; further contributions by Brendan Busch, Jordi Prats, Quinn Thomas, </a:t>
            </a:r>
            <a:r>
              <a:rPr lang="en-US" sz="2100" dirty="0" err="1"/>
              <a:t>Wentao</a:t>
            </a:r>
            <a:r>
              <a:rPr lang="en-US" sz="2100" dirty="0"/>
              <a:t> Guo, </a:t>
            </a:r>
            <a:r>
              <a:rPr lang="en-US" sz="2100" dirty="0" err="1"/>
              <a:t>Cayelan</a:t>
            </a:r>
            <a:r>
              <a:rPr lang="en-US" sz="2100" dirty="0"/>
              <a:t> Carey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sz="2800" b="1" dirty="0"/>
              <a:t>GLM3r</a:t>
            </a:r>
            <a:r>
              <a:rPr lang="en-US" sz="2100" dirty="0"/>
              <a:t>: Jordan Read, Luke Winslow, Joseph </a:t>
            </a:r>
            <a:r>
              <a:rPr lang="en-US" sz="2100" dirty="0" err="1"/>
              <a:t>Stachelek</a:t>
            </a:r>
            <a:r>
              <a:rPr lang="en-US" sz="2100" dirty="0"/>
              <a:t>, Laura </a:t>
            </a:r>
            <a:r>
              <a:rPr lang="en-US" sz="2100" dirty="0" err="1"/>
              <a:t>DeCicco</a:t>
            </a:r>
            <a:r>
              <a:rPr lang="en-US" sz="2100" dirty="0"/>
              <a:t>, Hilary Dugan, Robert </a:t>
            </a:r>
            <a:r>
              <a:rPr lang="en-US" sz="2100" dirty="0" err="1"/>
              <a:t>Ladwig</a:t>
            </a:r>
            <a:endParaRPr lang="en-US" sz="2100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sz="2800" b="1" dirty="0" err="1"/>
              <a:t>glmtools</a:t>
            </a:r>
            <a:r>
              <a:rPr lang="en-US" dirty="0"/>
              <a:t>: </a:t>
            </a:r>
            <a:r>
              <a:rPr lang="en-US" sz="2100" dirty="0"/>
              <a:t>Jordan Read, Luke Winslow, Jordan </a:t>
            </a:r>
            <a:r>
              <a:rPr lang="en-US" sz="2100" dirty="0" err="1"/>
              <a:t>Stachelek</a:t>
            </a:r>
            <a:r>
              <a:rPr lang="en-US" sz="2100" dirty="0"/>
              <a:t>, Stuart Jones, David Watkins, Hilary Dugan, Robert </a:t>
            </a:r>
            <a:r>
              <a:rPr lang="en-US" sz="2100" dirty="0" err="1"/>
              <a:t>Ladwig</a:t>
            </a:r>
            <a:r>
              <a:rPr lang="en-US" sz="2100" dirty="0"/>
              <a:t>, </a:t>
            </a:r>
            <a:r>
              <a:rPr lang="en-US" sz="2100" dirty="0" err="1"/>
              <a:t>Tadhg</a:t>
            </a:r>
            <a:r>
              <a:rPr lang="en-US" sz="2100" dirty="0"/>
              <a:t> Moore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sz="2800" b="1" dirty="0" err="1"/>
              <a:t>GRAPLEr</a:t>
            </a:r>
            <a:r>
              <a:rPr lang="en-US" sz="2100" dirty="0"/>
              <a:t>: </a:t>
            </a:r>
            <a:r>
              <a:rPr lang="en-US" sz="2100" dirty="0" err="1"/>
              <a:t>Kensworth</a:t>
            </a:r>
            <a:r>
              <a:rPr lang="en-US" sz="2100" dirty="0"/>
              <a:t> </a:t>
            </a:r>
            <a:r>
              <a:rPr lang="en-US" sz="2100" dirty="0" err="1"/>
              <a:t>Subratie</a:t>
            </a:r>
            <a:r>
              <a:rPr lang="en-US" sz="2100" dirty="0"/>
              <a:t>, </a:t>
            </a:r>
            <a:r>
              <a:rPr lang="en-US" sz="2100" dirty="0" err="1"/>
              <a:t>Saumitra</a:t>
            </a:r>
            <a:r>
              <a:rPr lang="en-US" sz="2100" dirty="0"/>
              <a:t> Aditya, Renato </a:t>
            </a:r>
            <a:r>
              <a:rPr lang="en-US" sz="2100" dirty="0" err="1"/>
              <a:t>Figueiredo</a:t>
            </a:r>
            <a:r>
              <a:rPr lang="en-US" sz="2100" dirty="0"/>
              <a:t>, </a:t>
            </a:r>
            <a:r>
              <a:rPr lang="en-US" sz="2100" dirty="0" err="1"/>
              <a:t>Cayelan</a:t>
            </a:r>
            <a:r>
              <a:rPr lang="en-US" sz="2100" dirty="0"/>
              <a:t> Carey, Paul Hanson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sz="2100" dirty="0"/>
              <a:t>We probably missed some people. Sorry.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3B544D38-E236-8D46-BE85-9375F2D6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30" y="351182"/>
            <a:ext cx="6321892" cy="116950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Some 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108091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GRAPLEr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Workflows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602154"/>
            <a:ext cx="10575841" cy="458276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Prepare GLM inputs to create an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nml</a:t>
            </a:r>
            <a:r>
              <a:rPr lang="en-US" dirty="0"/>
              <a:t>, .csv driver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your own inputs on your computer, or have </a:t>
            </a:r>
            <a:r>
              <a:rPr lang="en-US" dirty="0" err="1"/>
              <a:t>GRAPLEr</a:t>
            </a:r>
            <a:r>
              <a:rPr lang="en-US" dirty="0"/>
              <a:t> generate your inputs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E.g. add a random number between 0, 2 degrees Celsius to </a:t>
            </a:r>
            <a:r>
              <a:rPr lang="en-US" dirty="0" err="1"/>
              <a:t>AirTemp</a:t>
            </a:r>
            <a:r>
              <a:rPr lang="en-US" dirty="0"/>
              <a:t>, from a uniform distribution; add a constant, linear offset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Optionally, add a post-processing filter (to reduce size of output)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Submit experiment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From </a:t>
            </a:r>
            <a:r>
              <a:rPr lang="en-US" dirty="0"/>
              <a:t>R</a:t>
            </a:r>
            <a:r>
              <a:rPr lang="en-US"/>
              <a:t>, R-Studio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Wait for completion, and download outputs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699179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28341" y="122135"/>
            <a:ext cx="5184483" cy="18207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GLM R-Packages and where to find them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="" xmlns:a16="http://schemas.microsoft.com/office/drawing/2014/main" id="{001CD423-7908-F049-9C80-FF9E99BF3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474624"/>
              </p:ext>
            </p:extLst>
          </p:nvPr>
        </p:nvGraphicFramePr>
        <p:xfrm>
          <a:off x="1097424" y="884377"/>
          <a:ext cx="9997151" cy="562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A3998DB0-623C-4840-992E-1740BBABB21B}"/>
              </a:ext>
            </a:extLst>
          </p:cNvPr>
          <p:cNvSpPr txBox="1">
            <a:spLocks/>
          </p:cNvSpPr>
          <p:nvPr/>
        </p:nvSpPr>
        <p:spPr>
          <a:xfrm>
            <a:off x="4601673" y="3455542"/>
            <a:ext cx="3053018" cy="7693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b="1" dirty="0"/>
              <a:t>USGS-R/</a:t>
            </a:r>
            <a:r>
              <a:rPr lang="en-US" sz="2800" b="1" dirty="0" err="1"/>
              <a:t>glmtools</a:t>
            </a:r>
            <a:endParaRPr lang="en-US" sz="28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B5766281-588B-8C49-981F-C8AFDD1097C8}"/>
              </a:ext>
            </a:extLst>
          </p:cNvPr>
          <p:cNvSpPr txBox="1">
            <a:spLocks/>
          </p:cNvSpPr>
          <p:nvPr/>
        </p:nvSpPr>
        <p:spPr>
          <a:xfrm>
            <a:off x="4801104" y="5257436"/>
            <a:ext cx="2589794" cy="18481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b="1" dirty="0"/>
              <a:t>GLEON/GLM3r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22899B3B-2DDC-7A41-ACD4-C748C09DD4C5}"/>
              </a:ext>
            </a:extLst>
          </p:cNvPr>
          <p:cNvSpPr txBox="1">
            <a:spLocks/>
          </p:cNvSpPr>
          <p:nvPr/>
        </p:nvSpPr>
        <p:spPr>
          <a:xfrm>
            <a:off x="4655218" y="2196164"/>
            <a:ext cx="3053018" cy="9510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b="1" dirty="0"/>
              <a:t>GRAPLE/</a:t>
            </a:r>
            <a:r>
              <a:rPr lang="en-US" sz="2800" b="1" dirty="0" err="1"/>
              <a:t>GRAPLEr</a:t>
            </a:r>
            <a:endParaRPr lang="en-US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8A48E759-0251-1E43-8D33-BC4B4698E7DE}"/>
              </a:ext>
            </a:extLst>
          </p:cNvPr>
          <p:cNvSpPr txBox="1">
            <a:spLocks/>
          </p:cNvSpPr>
          <p:nvPr/>
        </p:nvSpPr>
        <p:spPr>
          <a:xfrm rot="20445602">
            <a:off x="368564" y="2663529"/>
            <a:ext cx="3140395" cy="17923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Development version from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hdugan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glmtools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will soon be merged into official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46A51E8-7BBD-7D45-9EE2-E81AA1A92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6955" y="4991"/>
            <a:ext cx="2055045" cy="2055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0420C7C-18C6-B247-9942-6F34EBBBC8CB}"/>
              </a:ext>
            </a:extLst>
          </p:cNvPr>
          <p:cNvSpPr txBox="1"/>
          <p:nvPr/>
        </p:nvSpPr>
        <p:spPr>
          <a:xfrm>
            <a:off x="10136955" y="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github</a:t>
            </a:r>
            <a:endParaRPr lang="en-US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A878F588-1303-7545-A768-E3B29CAC4B40}"/>
              </a:ext>
            </a:extLst>
          </p:cNvPr>
          <p:cNvSpPr txBox="1">
            <a:spLocks/>
          </p:cNvSpPr>
          <p:nvPr/>
        </p:nvSpPr>
        <p:spPr>
          <a:xfrm>
            <a:off x="8593335" y="2154396"/>
            <a:ext cx="3598665" cy="10988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r">
              <a:buNone/>
            </a:pPr>
            <a:r>
              <a:rPr lang="en-US" sz="2000" dirty="0">
                <a:latin typeface="American Typewriter" panose="02090604020004020304" pitchFamily="18" charset="77"/>
                <a:cs typeface="Arial" panose="020B0604020202020204" pitchFamily="34" charset="0"/>
              </a:rPr>
              <a:t>library(</a:t>
            </a:r>
            <a:r>
              <a:rPr lang="en-US" sz="2000" dirty="0" err="1">
                <a:latin typeface="American Typewriter" panose="02090604020004020304" pitchFamily="18" charset="77"/>
                <a:cs typeface="Arial" panose="020B0604020202020204" pitchFamily="34" charset="0"/>
              </a:rPr>
              <a:t>devtools</a:t>
            </a:r>
            <a:r>
              <a:rPr lang="en-US" sz="2000" dirty="0">
                <a:latin typeface="American Typewriter" panose="02090604020004020304" pitchFamily="18" charset="77"/>
                <a:cs typeface="Arial" panose="020B0604020202020204" pitchFamily="34" charset="0"/>
              </a:rPr>
              <a:t>)</a:t>
            </a:r>
          </a:p>
          <a:p>
            <a:pPr marL="36900" indent="0" algn="r">
              <a:buNone/>
            </a:pPr>
            <a:r>
              <a:rPr lang="en-US" sz="2000" dirty="0" err="1">
                <a:latin typeface="American Typewriter" panose="02090604020004020304" pitchFamily="18" charset="77"/>
                <a:cs typeface="Arial" panose="020B0604020202020204" pitchFamily="34" charset="0"/>
              </a:rPr>
              <a:t>devtools</a:t>
            </a:r>
            <a:r>
              <a:rPr lang="en-US" sz="2000" dirty="0">
                <a:latin typeface="American Typewriter" panose="02090604020004020304" pitchFamily="18" charset="77"/>
                <a:cs typeface="Arial" panose="020B0604020202020204" pitchFamily="34" charset="0"/>
              </a:rPr>
              <a:t>::</a:t>
            </a:r>
            <a:r>
              <a:rPr lang="en-US" sz="2000" dirty="0" err="1">
                <a:latin typeface="American Typewriter" panose="02090604020004020304" pitchFamily="18" charset="77"/>
                <a:cs typeface="Arial" panose="020B0604020202020204" pitchFamily="34" charset="0"/>
              </a:rPr>
              <a:t>install_github</a:t>
            </a:r>
            <a:r>
              <a:rPr lang="en-US" sz="2000" dirty="0">
                <a:latin typeface="American Typewriter" panose="02090604020004020304" pitchFamily="18" charset="77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0534AAEC-0015-F046-8D7B-1A52C03116F6}"/>
              </a:ext>
            </a:extLst>
          </p:cNvPr>
          <p:cNvSpPr/>
          <p:nvPr/>
        </p:nvSpPr>
        <p:spPr>
          <a:xfrm>
            <a:off x="1658678" y="3990548"/>
            <a:ext cx="1368055" cy="701954"/>
          </a:xfrm>
          <a:custGeom>
            <a:avLst/>
            <a:gdLst>
              <a:gd name="connsiteX0" fmla="*/ 63795 w 1368055"/>
              <a:gd name="connsiteY0" fmla="*/ 255387 h 701954"/>
              <a:gd name="connsiteX1" fmla="*/ 63795 w 1368055"/>
              <a:gd name="connsiteY1" fmla="*/ 255387 h 701954"/>
              <a:gd name="connsiteX2" fmla="*/ 28353 w 1368055"/>
              <a:gd name="connsiteY2" fmla="*/ 312094 h 701954"/>
              <a:gd name="connsiteX3" fmla="*/ 14176 w 1368055"/>
              <a:gd name="connsiteY3" fmla="*/ 354624 h 701954"/>
              <a:gd name="connsiteX4" fmla="*/ 0 w 1368055"/>
              <a:gd name="connsiteY4" fmla="*/ 432596 h 701954"/>
              <a:gd name="connsiteX5" fmla="*/ 7088 w 1368055"/>
              <a:gd name="connsiteY5" fmla="*/ 517657 h 701954"/>
              <a:gd name="connsiteX6" fmla="*/ 28353 w 1368055"/>
              <a:gd name="connsiteY6" fmla="*/ 567275 h 701954"/>
              <a:gd name="connsiteX7" fmla="*/ 56707 w 1368055"/>
              <a:gd name="connsiteY7" fmla="*/ 645247 h 701954"/>
              <a:gd name="connsiteX8" fmla="*/ 85060 w 1368055"/>
              <a:gd name="connsiteY8" fmla="*/ 687778 h 701954"/>
              <a:gd name="connsiteX9" fmla="*/ 106325 w 1368055"/>
              <a:gd name="connsiteY9" fmla="*/ 701954 h 701954"/>
              <a:gd name="connsiteX10" fmla="*/ 184297 w 1368055"/>
              <a:gd name="connsiteY10" fmla="*/ 694866 h 701954"/>
              <a:gd name="connsiteX11" fmla="*/ 205562 w 1368055"/>
              <a:gd name="connsiteY11" fmla="*/ 687778 h 701954"/>
              <a:gd name="connsiteX12" fmla="*/ 241004 w 1368055"/>
              <a:gd name="connsiteY12" fmla="*/ 680689 h 701954"/>
              <a:gd name="connsiteX13" fmla="*/ 304800 w 1368055"/>
              <a:gd name="connsiteY13" fmla="*/ 659424 h 701954"/>
              <a:gd name="connsiteX14" fmla="*/ 340241 w 1368055"/>
              <a:gd name="connsiteY14" fmla="*/ 645247 h 701954"/>
              <a:gd name="connsiteX15" fmla="*/ 368595 w 1368055"/>
              <a:gd name="connsiteY15" fmla="*/ 638159 h 701954"/>
              <a:gd name="connsiteX16" fmla="*/ 396948 w 1368055"/>
              <a:gd name="connsiteY16" fmla="*/ 623982 h 701954"/>
              <a:gd name="connsiteX17" fmla="*/ 418214 w 1368055"/>
              <a:gd name="connsiteY17" fmla="*/ 616894 h 701954"/>
              <a:gd name="connsiteX18" fmla="*/ 467832 w 1368055"/>
              <a:gd name="connsiteY18" fmla="*/ 581452 h 701954"/>
              <a:gd name="connsiteX19" fmla="*/ 552893 w 1368055"/>
              <a:gd name="connsiteY19" fmla="*/ 531833 h 701954"/>
              <a:gd name="connsiteX20" fmla="*/ 616688 w 1368055"/>
              <a:gd name="connsiteY20" fmla="*/ 482215 h 701954"/>
              <a:gd name="connsiteX21" fmla="*/ 694660 w 1368055"/>
              <a:gd name="connsiteY21" fmla="*/ 432596 h 701954"/>
              <a:gd name="connsiteX22" fmla="*/ 765544 w 1368055"/>
              <a:gd name="connsiteY22" fmla="*/ 390066 h 701954"/>
              <a:gd name="connsiteX23" fmla="*/ 793897 w 1368055"/>
              <a:gd name="connsiteY23" fmla="*/ 368801 h 701954"/>
              <a:gd name="connsiteX24" fmla="*/ 836428 w 1368055"/>
              <a:gd name="connsiteY24" fmla="*/ 347536 h 701954"/>
              <a:gd name="connsiteX25" fmla="*/ 857693 w 1368055"/>
              <a:gd name="connsiteY25" fmla="*/ 333359 h 701954"/>
              <a:gd name="connsiteX26" fmla="*/ 921488 w 1368055"/>
              <a:gd name="connsiteY26" fmla="*/ 276652 h 701954"/>
              <a:gd name="connsiteX27" fmla="*/ 935665 w 1368055"/>
              <a:gd name="connsiteY27" fmla="*/ 255387 h 701954"/>
              <a:gd name="connsiteX28" fmla="*/ 956930 w 1368055"/>
              <a:gd name="connsiteY28" fmla="*/ 227033 h 701954"/>
              <a:gd name="connsiteX29" fmla="*/ 999460 w 1368055"/>
              <a:gd name="connsiteY29" fmla="*/ 198680 h 701954"/>
              <a:gd name="connsiteX30" fmla="*/ 1041990 w 1368055"/>
              <a:gd name="connsiteY30" fmla="*/ 156150 h 701954"/>
              <a:gd name="connsiteX31" fmla="*/ 1091609 w 1368055"/>
              <a:gd name="connsiteY31" fmla="*/ 106531 h 701954"/>
              <a:gd name="connsiteX32" fmla="*/ 1119962 w 1368055"/>
              <a:gd name="connsiteY32" fmla="*/ 92354 h 701954"/>
              <a:gd name="connsiteX33" fmla="*/ 1148316 w 1368055"/>
              <a:gd name="connsiteY33" fmla="*/ 71089 h 701954"/>
              <a:gd name="connsiteX34" fmla="*/ 1176669 w 1368055"/>
              <a:gd name="connsiteY34" fmla="*/ 64001 h 701954"/>
              <a:gd name="connsiteX35" fmla="*/ 1197934 w 1368055"/>
              <a:gd name="connsiteY35" fmla="*/ 49824 h 701954"/>
              <a:gd name="connsiteX36" fmla="*/ 1240465 w 1368055"/>
              <a:gd name="connsiteY36" fmla="*/ 35647 h 701954"/>
              <a:gd name="connsiteX37" fmla="*/ 1261730 w 1368055"/>
              <a:gd name="connsiteY37" fmla="*/ 28559 h 701954"/>
              <a:gd name="connsiteX38" fmla="*/ 1282995 w 1368055"/>
              <a:gd name="connsiteY38" fmla="*/ 21471 h 701954"/>
              <a:gd name="connsiteX39" fmla="*/ 1311348 w 1368055"/>
              <a:gd name="connsiteY39" fmla="*/ 14382 h 701954"/>
              <a:gd name="connsiteX40" fmla="*/ 1360967 w 1368055"/>
              <a:gd name="connsiteY40" fmla="*/ 205 h 701954"/>
              <a:gd name="connsiteX41" fmla="*/ 1368055 w 1368055"/>
              <a:gd name="connsiteY41" fmla="*/ 205 h 701954"/>
              <a:gd name="connsiteX42" fmla="*/ 1368055 w 1368055"/>
              <a:gd name="connsiteY42" fmla="*/ 205 h 701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68055" h="701954">
                <a:moveTo>
                  <a:pt x="63795" y="255387"/>
                </a:moveTo>
                <a:lnTo>
                  <a:pt x="63795" y="255387"/>
                </a:lnTo>
                <a:cubicBezTo>
                  <a:pt x="51981" y="274289"/>
                  <a:pt x="38322" y="292157"/>
                  <a:pt x="28353" y="312094"/>
                </a:cubicBezTo>
                <a:cubicBezTo>
                  <a:pt x="21670" y="325460"/>
                  <a:pt x="17800" y="340127"/>
                  <a:pt x="14176" y="354624"/>
                </a:cubicBezTo>
                <a:cubicBezTo>
                  <a:pt x="3036" y="399186"/>
                  <a:pt x="8466" y="373334"/>
                  <a:pt x="0" y="432596"/>
                </a:cubicBezTo>
                <a:cubicBezTo>
                  <a:pt x="2363" y="460950"/>
                  <a:pt x="3328" y="489455"/>
                  <a:pt x="7088" y="517657"/>
                </a:cubicBezTo>
                <a:cubicBezTo>
                  <a:pt x="9370" y="534772"/>
                  <a:pt x="22357" y="552285"/>
                  <a:pt x="28353" y="567275"/>
                </a:cubicBezTo>
                <a:cubicBezTo>
                  <a:pt x="37037" y="588985"/>
                  <a:pt x="45083" y="623936"/>
                  <a:pt x="56707" y="645247"/>
                </a:cubicBezTo>
                <a:cubicBezTo>
                  <a:pt x="64866" y="660205"/>
                  <a:pt x="70883" y="678327"/>
                  <a:pt x="85060" y="687778"/>
                </a:cubicBezTo>
                <a:lnTo>
                  <a:pt x="106325" y="701954"/>
                </a:lnTo>
                <a:cubicBezTo>
                  <a:pt x="132316" y="699591"/>
                  <a:pt x="158461" y="698557"/>
                  <a:pt x="184297" y="694866"/>
                </a:cubicBezTo>
                <a:cubicBezTo>
                  <a:pt x="191694" y="693809"/>
                  <a:pt x="198313" y="689590"/>
                  <a:pt x="205562" y="687778"/>
                </a:cubicBezTo>
                <a:cubicBezTo>
                  <a:pt x="217250" y="684856"/>
                  <a:pt x="229190" y="683052"/>
                  <a:pt x="241004" y="680689"/>
                </a:cubicBezTo>
                <a:cubicBezTo>
                  <a:pt x="300223" y="651079"/>
                  <a:pt x="236091" y="680037"/>
                  <a:pt x="304800" y="659424"/>
                </a:cubicBezTo>
                <a:cubicBezTo>
                  <a:pt x="316987" y="655768"/>
                  <a:pt x="328170" y="649271"/>
                  <a:pt x="340241" y="645247"/>
                </a:cubicBezTo>
                <a:cubicBezTo>
                  <a:pt x="349483" y="642166"/>
                  <a:pt x="359144" y="640522"/>
                  <a:pt x="368595" y="638159"/>
                </a:cubicBezTo>
                <a:cubicBezTo>
                  <a:pt x="378046" y="633433"/>
                  <a:pt x="387236" y="628144"/>
                  <a:pt x="396948" y="623982"/>
                </a:cubicBezTo>
                <a:cubicBezTo>
                  <a:pt x="403816" y="621039"/>
                  <a:pt x="411531" y="620236"/>
                  <a:pt x="418214" y="616894"/>
                </a:cubicBezTo>
                <a:cubicBezTo>
                  <a:pt x="433206" y="609398"/>
                  <a:pt x="454994" y="589476"/>
                  <a:pt x="467832" y="581452"/>
                </a:cubicBezTo>
                <a:cubicBezTo>
                  <a:pt x="524507" y="546030"/>
                  <a:pt x="469540" y="596663"/>
                  <a:pt x="552893" y="531833"/>
                </a:cubicBezTo>
                <a:cubicBezTo>
                  <a:pt x="574158" y="515294"/>
                  <a:pt x="593587" y="496075"/>
                  <a:pt x="616688" y="482215"/>
                </a:cubicBezTo>
                <a:cubicBezTo>
                  <a:pt x="739507" y="408524"/>
                  <a:pt x="550677" y="522586"/>
                  <a:pt x="694660" y="432596"/>
                </a:cubicBezTo>
                <a:cubicBezTo>
                  <a:pt x="718026" y="417992"/>
                  <a:pt x="743500" y="406599"/>
                  <a:pt x="765544" y="390066"/>
                </a:cubicBezTo>
                <a:cubicBezTo>
                  <a:pt x="774995" y="382978"/>
                  <a:pt x="783767" y="374879"/>
                  <a:pt x="793897" y="368801"/>
                </a:cubicBezTo>
                <a:cubicBezTo>
                  <a:pt x="807489" y="360646"/>
                  <a:pt x="822572" y="355234"/>
                  <a:pt x="836428" y="347536"/>
                </a:cubicBezTo>
                <a:cubicBezTo>
                  <a:pt x="843875" y="343399"/>
                  <a:pt x="850878" y="338471"/>
                  <a:pt x="857693" y="333359"/>
                </a:cubicBezTo>
                <a:cubicBezTo>
                  <a:pt x="880380" y="316343"/>
                  <a:pt x="902924" y="298309"/>
                  <a:pt x="921488" y="276652"/>
                </a:cubicBezTo>
                <a:cubicBezTo>
                  <a:pt x="927032" y="270184"/>
                  <a:pt x="930713" y="262319"/>
                  <a:pt x="935665" y="255387"/>
                </a:cubicBezTo>
                <a:cubicBezTo>
                  <a:pt x="942532" y="245773"/>
                  <a:pt x="948100" y="234882"/>
                  <a:pt x="956930" y="227033"/>
                </a:cubicBezTo>
                <a:cubicBezTo>
                  <a:pt x="969664" y="215713"/>
                  <a:pt x="999460" y="198680"/>
                  <a:pt x="999460" y="198680"/>
                </a:cubicBezTo>
                <a:cubicBezTo>
                  <a:pt x="1027018" y="157343"/>
                  <a:pt x="997353" y="196729"/>
                  <a:pt x="1041990" y="156150"/>
                </a:cubicBezTo>
                <a:cubicBezTo>
                  <a:pt x="1059298" y="140416"/>
                  <a:pt x="1070688" y="116992"/>
                  <a:pt x="1091609" y="106531"/>
                </a:cubicBezTo>
                <a:cubicBezTo>
                  <a:pt x="1101060" y="101805"/>
                  <a:pt x="1111002" y="97954"/>
                  <a:pt x="1119962" y="92354"/>
                </a:cubicBezTo>
                <a:cubicBezTo>
                  <a:pt x="1129980" y="86093"/>
                  <a:pt x="1137749" y="76372"/>
                  <a:pt x="1148316" y="71089"/>
                </a:cubicBezTo>
                <a:cubicBezTo>
                  <a:pt x="1157029" y="66732"/>
                  <a:pt x="1167218" y="66364"/>
                  <a:pt x="1176669" y="64001"/>
                </a:cubicBezTo>
                <a:cubicBezTo>
                  <a:pt x="1183757" y="59275"/>
                  <a:pt x="1190149" y="53284"/>
                  <a:pt x="1197934" y="49824"/>
                </a:cubicBezTo>
                <a:cubicBezTo>
                  <a:pt x="1211590" y="43755"/>
                  <a:pt x="1226288" y="40373"/>
                  <a:pt x="1240465" y="35647"/>
                </a:cubicBezTo>
                <a:lnTo>
                  <a:pt x="1261730" y="28559"/>
                </a:lnTo>
                <a:cubicBezTo>
                  <a:pt x="1268818" y="26196"/>
                  <a:pt x="1275746" y="23283"/>
                  <a:pt x="1282995" y="21471"/>
                </a:cubicBezTo>
                <a:cubicBezTo>
                  <a:pt x="1292446" y="19108"/>
                  <a:pt x="1301981" y="17058"/>
                  <a:pt x="1311348" y="14382"/>
                </a:cubicBezTo>
                <a:cubicBezTo>
                  <a:pt x="1342863" y="5378"/>
                  <a:pt x="1324052" y="7589"/>
                  <a:pt x="1360967" y="205"/>
                </a:cubicBezTo>
                <a:cubicBezTo>
                  <a:pt x="1363284" y="-258"/>
                  <a:pt x="1365692" y="205"/>
                  <a:pt x="1368055" y="205"/>
                </a:cubicBezTo>
                <a:lnTo>
                  <a:pt x="1368055" y="205"/>
                </a:lnTo>
              </a:path>
            </a:pathLst>
          </a:custGeom>
          <a:noFill/>
          <a:ln w="63500">
            <a:solidFill>
              <a:schemeClr val="tx1">
                <a:alpha val="9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0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5BC213-545B-794E-A87A-103EAB33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362B86-82C2-3D4E-99DE-0F994A438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92AC41C-AAFC-EB49-880E-3F6DE74A8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5576" b="951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49589E-A7AE-5846-8B50-A9B8E4E87B60}"/>
              </a:ext>
            </a:extLst>
          </p:cNvPr>
          <p:cNvSpPr txBox="1">
            <a:spLocks/>
          </p:cNvSpPr>
          <p:nvPr/>
        </p:nvSpPr>
        <p:spPr>
          <a:xfrm>
            <a:off x="1370693" y="1533565"/>
            <a:ext cx="944003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7200" b="1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erican Typewriter" panose="02090604020004020304" pitchFamily="18" charset="77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795788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Future development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0" y="1407082"/>
            <a:ext cx="7054151" cy="509973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b="1" dirty="0"/>
              <a:t>Containerized</a:t>
            </a:r>
            <a:r>
              <a:rPr lang="en-US" dirty="0"/>
              <a:t>” GLM: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Containers are standardized units of software (include code and dependencies)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100" dirty="0"/>
              <a:t>standalone executable package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100" dirty="0"/>
              <a:t>not depending on operating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GLM-AED2 is available at </a:t>
            </a:r>
            <a:r>
              <a:rPr lang="en-US" sz="2100" dirty="0" err="1"/>
              <a:t>dockerhub</a:t>
            </a:r>
            <a:r>
              <a:rPr lang="en-US" sz="2100" dirty="0"/>
              <a:t> (</a:t>
            </a:r>
            <a:r>
              <a:rPr lang="en-US" sz="2100" dirty="0" err="1"/>
              <a:t>hydrobert</a:t>
            </a:r>
            <a:r>
              <a:rPr lang="en-US" sz="2100" dirty="0"/>
              <a:t>/glm-aed2)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Can be used in R: </a:t>
            </a:r>
            <a:r>
              <a:rPr lang="en-US" sz="2100" dirty="0">
                <a:hlinkClick r:id="rId2"/>
              </a:rPr>
              <a:t>https://github.com/robertladwig/GLM_docker</a:t>
            </a:r>
            <a:r>
              <a:rPr lang="en-US" sz="21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Online-GLM: </a:t>
            </a:r>
            <a:r>
              <a:rPr lang="en-US" sz="2800" b="1" dirty="0"/>
              <a:t>columbus4limnology.io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Share data and run GLM in the cloud!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5" name="Picture 4" descr="File:Cumulus cloud.jpg">
            <a:extLst>
              <a:ext uri="{FF2B5EF4-FFF2-40B4-BE49-F238E27FC236}">
                <a16:creationId xmlns="" xmlns:a16="http://schemas.microsoft.com/office/drawing/2014/main" id="{B2630CF0-375A-9D4D-9FCD-52BC79E6A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5060" y="2076289"/>
            <a:ext cx="4216471" cy="2809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C7D80FA-C8DD-C341-AA1A-EB8D27293AA3}"/>
              </a:ext>
            </a:extLst>
          </p:cNvPr>
          <p:cNvSpPr txBox="1"/>
          <p:nvPr/>
        </p:nvSpPr>
        <p:spPr>
          <a:xfrm>
            <a:off x="9120251" y="5011950"/>
            <a:ext cx="3003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commons.wikimedia.org/wiki/File:Cumulus_cloud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2C61496-2DFB-F247-BD55-26F2BA174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469" y="2605207"/>
            <a:ext cx="941832" cy="9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0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0A3BDF17-7888-4D4B-B623-DE51557B6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t="4561" b="111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1370693" y="1769540"/>
            <a:ext cx="944003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5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erican Typewriter" panose="02090604020004020304" pitchFamily="18" charset="77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804686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4443187" y="2732875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columbus4limnology.io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DC903A-326B-F14E-97FF-EA7DC479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71" y="1653302"/>
            <a:ext cx="1583513" cy="2364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2B27146-756B-A548-8474-2E513828B86C}"/>
              </a:ext>
            </a:extLst>
          </p:cNvPr>
          <p:cNvSpPr txBox="1"/>
          <p:nvPr/>
        </p:nvSpPr>
        <p:spPr>
          <a:xfrm>
            <a:off x="2105248" y="5629690"/>
            <a:ext cx="8633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And his team, </a:t>
            </a:r>
            <a:r>
              <a:rPr lang="en-US" sz="2400" dirty="0" err="1"/>
              <a:t>Amanpreet</a:t>
            </a:r>
            <a:r>
              <a:rPr lang="en-US" sz="2400" dirty="0"/>
              <a:t> Singh Saini and Kaushik Chandrasekhar.</a:t>
            </a:r>
          </a:p>
          <a:p>
            <a:pPr algn="ctr"/>
            <a:r>
              <a:rPr lang="en-US" sz="2400" dirty="0"/>
              <a:t>Funding in part through UW Data Science Initiative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6B55D3-8E5B-6445-8DE4-E3A7FD397D58}"/>
              </a:ext>
            </a:extLst>
          </p:cNvPr>
          <p:cNvSpPr txBox="1"/>
          <p:nvPr/>
        </p:nvSpPr>
        <p:spPr>
          <a:xfrm>
            <a:off x="1821877" y="4054093"/>
            <a:ext cx="2277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AnHai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Doan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Prof. @ CS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UW-Madison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01C87E1-1E69-4D40-8F30-602CD0157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490"/>
          <a:stretch/>
        </p:blipFill>
        <p:spPr>
          <a:xfrm>
            <a:off x="11374028" y="102856"/>
            <a:ext cx="767509" cy="11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1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Create an account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1DC24DA6-FE18-E143-A0A6-80EF711B9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17" y="1243475"/>
            <a:ext cx="7041016" cy="5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41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Upload your model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2FB9B55-224E-8F4E-8505-2911F8CA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700" y="1378412"/>
            <a:ext cx="6909250" cy="5187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026461B-7F53-D840-9704-6E07AB0C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40" y="1378412"/>
            <a:ext cx="8042844" cy="52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3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Have two folders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30B283-89EC-6649-A02D-26F84A28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06" y="1434745"/>
            <a:ext cx="8292078" cy="52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10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10260628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You’ll need a glm3.nml file and driver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2FB9B55-224E-8F4E-8505-2911F8CA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700" y="1378412"/>
            <a:ext cx="6909250" cy="5187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2D7C979-C3C8-E04B-BB77-8E5059CF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09" y="1378412"/>
            <a:ext cx="9016901" cy="52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2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CB5005-1DA6-074C-BD8D-D730B8BE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748458"/>
            <a:ext cx="10943587" cy="45827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At the end, you’ll be able to run, visualize and calibrate a lake model using </a:t>
            </a:r>
            <a:r>
              <a:rPr lang="en-US" b="1" dirty="0" err="1"/>
              <a:t>Rstudio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 the way: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Introduction to numerical modeling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How does GLM work?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Glimpse of how the water quality model 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Which packages are available in 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What are the plans for the future?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How can I contribute to the development?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3B544D38-E236-8D46-BE85-9375F2D6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30" y="351182"/>
            <a:ext cx="6321892" cy="116950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Scope of this workshop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09F03D6-3F5D-5045-A060-975B3C8F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233" y="3266397"/>
            <a:ext cx="2168294" cy="2168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B0F9138-D15F-694D-A9F0-B1BCF435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708" y="3593591"/>
            <a:ext cx="1513906" cy="1513906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59DD042B-3CDD-FA4F-9EF7-B1A88FF4C9F6}"/>
              </a:ext>
            </a:extLst>
          </p:cNvPr>
          <p:cNvSpPr/>
          <p:nvPr/>
        </p:nvSpPr>
        <p:spPr>
          <a:xfrm>
            <a:off x="8641383" y="2737144"/>
            <a:ext cx="1792470" cy="726676"/>
          </a:xfrm>
          <a:custGeom>
            <a:avLst/>
            <a:gdLst>
              <a:gd name="connsiteX0" fmla="*/ 0 w 1792470"/>
              <a:gd name="connsiteY0" fmla="*/ 726676 h 726676"/>
              <a:gd name="connsiteX1" fmla="*/ 0 w 1792470"/>
              <a:gd name="connsiteY1" fmla="*/ 726676 h 726676"/>
              <a:gd name="connsiteX2" fmla="*/ 6055 w 1792470"/>
              <a:gd name="connsiteY2" fmla="*/ 629786 h 726676"/>
              <a:gd name="connsiteX3" fmla="*/ 30278 w 1792470"/>
              <a:gd name="connsiteY3" fmla="*/ 575285 h 726676"/>
              <a:gd name="connsiteX4" fmla="*/ 84779 w 1792470"/>
              <a:gd name="connsiteY4" fmla="*/ 502618 h 726676"/>
              <a:gd name="connsiteX5" fmla="*/ 121112 w 1792470"/>
              <a:gd name="connsiteY5" fmla="*/ 448117 h 726676"/>
              <a:gd name="connsiteX6" fmla="*/ 163502 w 1792470"/>
              <a:gd name="connsiteY6" fmla="*/ 393616 h 726676"/>
              <a:gd name="connsiteX7" fmla="*/ 187724 w 1792470"/>
              <a:gd name="connsiteY7" fmla="*/ 363338 h 726676"/>
              <a:gd name="connsiteX8" fmla="*/ 272503 w 1792470"/>
              <a:gd name="connsiteY8" fmla="*/ 284615 h 726676"/>
              <a:gd name="connsiteX9" fmla="*/ 296726 w 1792470"/>
              <a:gd name="connsiteY9" fmla="*/ 272504 h 726676"/>
              <a:gd name="connsiteX10" fmla="*/ 369393 w 1792470"/>
              <a:gd name="connsiteY10" fmla="*/ 224059 h 726676"/>
              <a:gd name="connsiteX11" fmla="*/ 405727 w 1792470"/>
              <a:gd name="connsiteY11" fmla="*/ 199836 h 726676"/>
              <a:gd name="connsiteX12" fmla="*/ 429949 w 1792470"/>
              <a:gd name="connsiteY12" fmla="*/ 187725 h 726676"/>
              <a:gd name="connsiteX13" fmla="*/ 460228 w 1792470"/>
              <a:gd name="connsiteY13" fmla="*/ 169558 h 726676"/>
              <a:gd name="connsiteX14" fmla="*/ 490506 w 1792470"/>
              <a:gd name="connsiteY14" fmla="*/ 145335 h 726676"/>
              <a:gd name="connsiteX15" fmla="*/ 520784 w 1792470"/>
              <a:gd name="connsiteY15" fmla="*/ 133224 h 726676"/>
              <a:gd name="connsiteX16" fmla="*/ 587396 w 1792470"/>
              <a:gd name="connsiteY16" fmla="*/ 90835 h 726676"/>
              <a:gd name="connsiteX17" fmla="*/ 666119 w 1792470"/>
              <a:gd name="connsiteY17" fmla="*/ 60557 h 726676"/>
              <a:gd name="connsiteX18" fmla="*/ 750898 w 1792470"/>
              <a:gd name="connsiteY18" fmla="*/ 36334 h 726676"/>
              <a:gd name="connsiteX19" fmla="*/ 829621 w 1792470"/>
              <a:gd name="connsiteY19" fmla="*/ 12112 h 726676"/>
              <a:gd name="connsiteX20" fmla="*/ 968900 w 1792470"/>
              <a:gd name="connsiteY20" fmla="*/ 0 h 726676"/>
              <a:gd name="connsiteX21" fmla="*/ 1259571 w 1792470"/>
              <a:gd name="connsiteY21" fmla="*/ 12112 h 726676"/>
              <a:gd name="connsiteX22" fmla="*/ 1320127 w 1792470"/>
              <a:gd name="connsiteY22" fmla="*/ 24223 h 726676"/>
              <a:gd name="connsiteX23" fmla="*/ 1410961 w 1792470"/>
              <a:gd name="connsiteY23" fmla="*/ 36334 h 726676"/>
              <a:gd name="connsiteX24" fmla="*/ 1447295 w 1792470"/>
              <a:gd name="connsiteY24" fmla="*/ 42390 h 726676"/>
              <a:gd name="connsiteX25" fmla="*/ 1556296 w 1792470"/>
              <a:gd name="connsiteY25" fmla="*/ 66612 h 726676"/>
              <a:gd name="connsiteX26" fmla="*/ 1598686 w 1792470"/>
              <a:gd name="connsiteY26" fmla="*/ 78724 h 726676"/>
              <a:gd name="connsiteX27" fmla="*/ 1616853 w 1792470"/>
              <a:gd name="connsiteY27" fmla="*/ 90835 h 726676"/>
              <a:gd name="connsiteX28" fmla="*/ 1677409 w 1792470"/>
              <a:gd name="connsiteY28" fmla="*/ 127169 h 726676"/>
              <a:gd name="connsiteX29" fmla="*/ 1695576 w 1792470"/>
              <a:gd name="connsiteY29" fmla="*/ 145335 h 726676"/>
              <a:gd name="connsiteX30" fmla="*/ 1731910 w 1792470"/>
              <a:gd name="connsiteY30" fmla="*/ 175614 h 726676"/>
              <a:gd name="connsiteX31" fmla="*/ 1750077 w 1792470"/>
              <a:gd name="connsiteY31" fmla="*/ 211947 h 726676"/>
              <a:gd name="connsiteX32" fmla="*/ 1762188 w 1792470"/>
              <a:gd name="connsiteY32" fmla="*/ 224059 h 726676"/>
              <a:gd name="connsiteX33" fmla="*/ 1774299 w 1792470"/>
              <a:gd name="connsiteY33" fmla="*/ 260392 h 726676"/>
              <a:gd name="connsiteX34" fmla="*/ 1780355 w 1792470"/>
              <a:gd name="connsiteY34" fmla="*/ 278559 h 726676"/>
              <a:gd name="connsiteX35" fmla="*/ 1786410 w 1792470"/>
              <a:gd name="connsiteY35" fmla="*/ 302782 h 726676"/>
              <a:gd name="connsiteX36" fmla="*/ 1792466 w 1792470"/>
              <a:gd name="connsiteY36" fmla="*/ 375449 h 726676"/>
              <a:gd name="connsiteX37" fmla="*/ 1792466 w 1792470"/>
              <a:gd name="connsiteY37" fmla="*/ 375449 h 72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92470" h="726676">
                <a:moveTo>
                  <a:pt x="0" y="726676"/>
                </a:moveTo>
                <a:lnTo>
                  <a:pt x="0" y="726676"/>
                </a:lnTo>
                <a:cubicBezTo>
                  <a:pt x="2018" y="694379"/>
                  <a:pt x="1479" y="661820"/>
                  <a:pt x="6055" y="629786"/>
                </a:cubicBezTo>
                <a:cubicBezTo>
                  <a:pt x="7193" y="621818"/>
                  <a:pt x="25203" y="583743"/>
                  <a:pt x="30278" y="575285"/>
                </a:cubicBezTo>
                <a:cubicBezTo>
                  <a:pt x="64860" y="517647"/>
                  <a:pt x="43432" y="559000"/>
                  <a:pt x="84779" y="502618"/>
                </a:cubicBezTo>
                <a:cubicBezTo>
                  <a:pt x="97691" y="485011"/>
                  <a:pt x="109878" y="466839"/>
                  <a:pt x="121112" y="448117"/>
                </a:cubicBezTo>
                <a:cubicBezTo>
                  <a:pt x="152896" y="395144"/>
                  <a:pt x="123445" y="438680"/>
                  <a:pt x="163502" y="393616"/>
                </a:cubicBezTo>
                <a:cubicBezTo>
                  <a:pt x="172089" y="383956"/>
                  <a:pt x="178957" y="372835"/>
                  <a:pt x="187724" y="363338"/>
                </a:cubicBezTo>
                <a:cubicBezTo>
                  <a:pt x="207215" y="342222"/>
                  <a:pt x="246308" y="302951"/>
                  <a:pt x="272503" y="284615"/>
                </a:cubicBezTo>
                <a:cubicBezTo>
                  <a:pt x="279899" y="279438"/>
                  <a:pt x="289071" y="277288"/>
                  <a:pt x="296726" y="272504"/>
                </a:cubicBezTo>
                <a:cubicBezTo>
                  <a:pt x="321413" y="257075"/>
                  <a:pt x="345171" y="240207"/>
                  <a:pt x="369393" y="224059"/>
                </a:cubicBezTo>
                <a:cubicBezTo>
                  <a:pt x="381504" y="215985"/>
                  <a:pt x="392708" y="206346"/>
                  <a:pt x="405727" y="199836"/>
                </a:cubicBezTo>
                <a:cubicBezTo>
                  <a:pt x="413801" y="195799"/>
                  <a:pt x="422058" y="192109"/>
                  <a:pt x="429949" y="187725"/>
                </a:cubicBezTo>
                <a:cubicBezTo>
                  <a:pt x="440238" y="182009"/>
                  <a:pt x="450585" y="176308"/>
                  <a:pt x="460228" y="169558"/>
                </a:cubicBezTo>
                <a:cubicBezTo>
                  <a:pt x="470817" y="162146"/>
                  <a:pt x="479423" y="151985"/>
                  <a:pt x="490506" y="145335"/>
                </a:cubicBezTo>
                <a:cubicBezTo>
                  <a:pt x="499827" y="139742"/>
                  <a:pt x="511310" y="138553"/>
                  <a:pt x="520784" y="133224"/>
                </a:cubicBezTo>
                <a:cubicBezTo>
                  <a:pt x="543723" y="120321"/>
                  <a:pt x="563206" y="101203"/>
                  <a:pt x="587396" y="90835"/>
                </a:cubicBezTo>
                <a:cubicBezTo>
                  <a:pt x="625629" y="74449"/>
                  <a:pt x="628398" y="71873"/>
                  <a:pt x="666119" y="60557"/>
                </a:cubicBezTo>
                <a:cubicBezTo>
                  <a:pt x="694270" y="52112"/>
                  <a:pt x="723610" y="47249"/>
                  <a:pt x="750898" y="36334"/>
                </a:cubicBezTo>
                <a:cubicBezTo>
                  <a:pt x="780581" y="24461"/>
                  <a:pt x="795208" y="17029"/>
                  <a:pt x="829621" y="12112"/>
                </a:cubicBezTo>
                <a:cubicBezTo>
                  <a:pt x="904044" y="1479"/>
                  <a:pt x="857765" y="6946"/>
                  <a:pt x="968900" y="0"/>
                </a:cubicBezTo>
                <a:cubicBezTo>
                  <a:pt x="1023764" y="1892"/>
                  <a:pt x="1190363" y="6575"/>
                  <a:pt x="1259571" y="12112"/>
                </a:cubicBezTo>
                <a:cubicBezTo>
                  <a:pt x="1301901" y="15498"/>
                  <a:pt x="1285493" y="17925"/>
                  <a:pt x="1320127" y="24223"/>
                </a:cubicBezTo>
                <a:cubicBezTo>
                  <a:pt x="1345319" y="28804"/>
                  <a:pt x="1386330" y="32815"/>
                  <a:pt x="1410961" y="36334"/>
                </a:cubicBezTo>
                <a:cubicBezTo>
                  <a:pt x="1423116" y="38070"/>
                  <a:pt x="1435227" y="40127"/>
                  <a:pt x="1447295" y="42390"/>
                </a:cubicBezTo>
                <a:cubicBezTo>
                  <a:pt x="1469231" y="46503"/>
                  <a:pt x="1532307" y="58615"/>
                  <a:pt x="1556296" y="66612"/>
                </a:cubicBezTo>
                <a:cubicBezTo>
                  <a:pt x="1582359" y="75300"/>
                  <a:pt x="1568270" y="71120"/>
                  <a:pt x="1598686" y="78724"/>
                </a:cubicBezTo>
                <a:cubicBezTo>
                  <a:pt x="1604742" y="82761"/>
                  <a:pt x="1610534" y="87224"/>
                  <a:pt x="1616853" y="90835"/>
                </a:cubicBezTo>
                <a:cubicBezTo>
                  <a:pt x="1639155" y="103579"/>
                  <a:pt x="1657654" y="107415"/>
                  <a:pt x="1677409" y="127169"/>
                </a:cubicBezTo>
                <a:cubicBezTo>
                  <a:pt x="1683465" y="133224"/>
                  <a:pt x="1689074" y="139762"/>
                  <a:pt x="1695576" y="145335"/>
                </a:cubicBezTo>
                <a:cubicBezTo>
                  <a:pt x="1710563" y="158181"/>
                  <a:pt x="1720470" y="161314"/>
                  <a:pt x="1731910" y="175614"/>
                </a:cubicBezTo>
                <a:cubicBezTo>
                  <a:pt x="1768659" y="221550"/>
                  <a:pt x="1723217" y="167180"/>
                  <a:pt x="1750077" y="211947"/>
                </a:cubicBezTo>
                <a:cubicBezTo>
                  <a:pt x="1753014" y="216843"/>
                  <a:pt x="1758151" y="220022"/>
                  <a:pt x="1762188" y="224059"/>
                </a:cubicBezTo>
                <a:lnTo>
                  <a:pt x="1774299" y="260392"/>
                </a:lnTo>
                <a:cubicBezTo>
                  <a:pt x="1776318" y="266448"/>
                  <a:pt x="1778807" y="272366"/>
                  <a:pt x="1780355" y="278559"/>
                </a:cubicBezTo>
                <a:lnTo>
                  <a:pt x="1786410" y="302782"/>
                </a:lnTo>
                <a:cubicBezTo>
                  <a:pt x="1792868" y="367355"/>
                  <a:pt x="1792466" y="343052"/>
                  <a:pt x="1792466" y="375449"/>
                </a:cubicBezTo>
                <a:lnTo>
                  <a:pt x="1792466" y="375449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49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Install the docker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0693BD-FA7C-EC41-B680-D8D711A5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7" y="1410962"/>
            <a:ext cx="9625781" cy="52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91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Click on the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2FB9B55-224E-8F4E-8505-2911F8CA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700" y="1378412"/>
            <a:ext cx="6909250" cy="51877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4CD2DEA-8931-3D4E-B5FC-7F14DB43C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773" y="1335996"/>
            <a:ext cx="8845053" cy="52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7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8170571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Type in the input and output paths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2F5D10A-C022-9141-8D7B-FDE8980D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95" y="1348208"/>
            <a:ext cx="5553410" cy="524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68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Simulate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A9B73E6-9B5E-DC4F-A97F-B7EDAE94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949" y="1369118"/>
            <a:ext cx="5474752" cy="51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1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7041017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Download the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2FB9B55-224E-8F4E-8505-2911F8CA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700" y="1378412"/>
            <a:ext cx="6909250" cy="51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65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columbus4limnology.io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1" y="2076288"/>
            <a:ext cx="6702080" cy="443052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Feel free to create an account and to run GLM simulations in the cloud!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share your model data with other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Hopefully this will enhance collaborations, and will help in finding mistakes in the model setup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Containerized GLM could be a very flexible tool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5" name="Picture 4" descr="File:Cumulus cloud.jpg">
            <a:extLst>
              <a:ext uri="{FF2B5EF4-FFF2-40B4-BE49-F238E27FC236}">
                <a16:creationId xmlns="" xmlns:a16="http://schemas.microsoft.com/office/drawing/2014/main" id="{B2630CF0-375A-9D4D-9FCD-52BC79E6A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5060" y="877096"/>
            <a:ext cx="4216471" cy="2809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C7D80FA-C8DD-C341-AA1A-EB8D27293AA3}"/>
              </a:ext>
            </a:extLst>
          </p:cNvPr>
          <p:cNvSpPr txBox="1"/>
          <p:nvPr/>
        </p:nvSpPr>
        <p:spPr>
          <a:xfrm>
            <a:off x="9007224" y="460031"/>
            <a:ext cx="3003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commons.wikimedia.org/wiki/File:Cumulus_cloud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2C61496-2DFB-F247-BD55-26F2BA174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36" y="1659967"/>
            <a:ext cx="941832" cy="94183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="" xmlns:a16="http://schemas.microsoft.com/office/drawing/2014/main" id="{3F682C9D-FF1F-6243-8813-2CDC092DAE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t="4561" b="11170"/>
          <a:stretch/>
        </p:blipFill>
        <p:spPr>
          <a:xfrm>
            <a:off x="7705060" y="3686319"/>
            <a:ext cx="4201342" cy="23632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1522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Join the GLM community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0" y="1748458"/>
            <a:ext cx="6060184" cy="45827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latest source code at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https://github.com/AquaticEcoDynamics/GLM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Here, you can raise issues (errors, compilation problems, suggestions, improvements, bugs)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Old: google group (forum) </a:t>
            </a:r>
            <a:r>
              <a:rPr lang="en-US" dirty="0">
                <a:hlinkClick r:id="rId3"/>
              </a:rPr>
              <a:t>https://groups.google.com/forum/#!categories/aquaticmodelling/glm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New: </a:t>
            </a:r>
            <a:r>
              <a:rPr lang="en-US" sz="3600" b="1" dirty="0"/>
              <a:t>slack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6D3B9BD-D594-924E-AD5F-DFEDF9775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75" y="3623203"/>
            <a:ext cx="3058092" cy="3058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437678-1F76-6D49-8B39-F5EB2FC30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303" y="587291"/>
            <a:ext cx="5240138" cy="2799803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0F372D5F-46F2-8142-A5CD-14682503601C}"/>
              </a:ext>
            </a:extLst>
          </p:cNvPr>
          <p:cNvSpPr/>
          <p:nvPr/>
        </p:nvSpPr>
        <p:spPr>
          <a:xfrm>
            <a:off x="3173150" y="5260367"/>
            <a:ext cx="4366108" cy="1007209"/>
          </a:xfrm>
          <a:custGeom>
            <a:avLst/>
            <a:gdLst>
              <a:gd name="connsiteX0" fmla="*/ 0 w 4366108"/>
              <a:gd name="connsiteY0" fmla="*/ 328979 h 1007209"/>
              <a:gd name="connsiteX1" fmla="*/ 0 w 4366108"/>
              <a:gd name="connsiteY1" fmla="*/ 328979 h 1007209"/>
              <a:gd name="connsiteX2" fmla="*/ 254336 w 4366108"/>
              <a:gd name="connsiteY2" fmla="*/ 292645 h 1007209"/>
              <a:gd name="connsiteX3" fmla="*/ 399671 w 4366108"/>
              <a:gd name="connsiteY3" fmla="*/ 280534 h 1007209"/>
              <a:gd name="connsiteX4" fmla="*/ 732731 w 4366108"/>
              <a:gd name="connsiteY4" fmla="*/ 286589 h 1007209"/>
              <a:gd name="connsiteX5" fmla="*/ 805398 w 4366108"/>
              <a:gd name="connsiteY5" fmla="*/ 298701 h 1007209"/>
              <a:gd name="connsiteX6" fmla="*/ 865955 w 4366108"/>
              <a:gd name="connsiteY6" fmla="*/ 304756 h 1007209"/>
              <a:gd name="connsiteX7" fmla="*/ 896233 w 4366108"/>
              <a:gd name="connsiteY7" fmla="*/ 310812 h 1007209"/>
              <a:gd name="connsiteX8" fmla="*/ 938622 w 4366108"/>
              <a:gd name="connsiteY8" fmla="*/ 316867 h 1007209"/>
              <a:gd name="connsiteX9" fmla="*/ 993123 w 4366108"/>
              <a:gd name="connsiteY9" fmla="*/ 335034 h 1007209"/>
              <a:gd name="connsiteX10" fmla="*/ 1102124 w 4366108"/>
              <a:gd name="connsiteY10" fmla="*/ 383479 h 1007209"/>
              <a:gd name="connsiteX11" fmla="*/ 1265626 w 4366108"/>
              <a:gd name="connsiteY11" fmla="*/ 498536 h 1007209"/>
              <a:gd name="connsiteX12" fmla="*/ 1308016 w 4366108"/>
              <a:gd name="connsiteY12" fmla="*/ 540926 h 1007209"/>
              <a:gd name="connsiteX13" fmla="*/ 1326182 w 4366108"/>
              <a:gd name="connsiteY13" fmla="*/ 571204 h 1007209"/>
              <a:gd name="connsiteX14" fmla="*/ 1356461 w 4366108"/>
              <a:gd name="connsiteY14" fmla="*/ 607538 h 1007209"/>
              <a:gd name="connsiteX15" fmla="*/ 1386739 w 4366108"/>
              <a:gd name="connsiteY15" fmla="*/ 680205 h 1007209"/>
              <a:gd name="connsiteX16" fmla="*/ 1380683 w 4366108"/>
              <a:gd name="connsiteY16" fmla="*/ 722595 h 1007209"/>
              <a:gd name="connsiteX17" fmla="*/ 1368572 w 4366108"/>
              <a:gd name="connsiteY17" fmla="*/ 740761 h 1007209"/>
              <a:gd name="connsiteX18" fmla="*/ 1350405 w 4366108"/>
              <a:gd name="connsiteY18" fmla="*/ 795262 h 1007209"/>
              <a:gd name="connsiteX19" fmla="*/ 1356461 w 4366108"/>
              <a:gd name="connsiteY19" fmla="*/ 819485 h 1007209"/>
              <a:gd name="connsiteX20" fmla="*/ 1398850 w 4366108"/>
              <a:gd name="connsiteY20" fmla="*/ 873985 h 1007209"/>
              <a:gd name="connsiteX21" fmla="*/ 1477573 w 4366108"/>
              <a:gd name="connsiteY21" fmla="*/ 928486 h 1007209"/>
              <a:gd name="connsiteX22" fmla="*/ 1598686 w 4366108"/>
              <a:gd name="connsiteY22" fmla="*/ 970875 h 1007209"/>
              <a:gd name="connsiteX23" fmla="*/ 1792466 w 4366108"/>
              <a:gd name="connsiteY23" fmla="*/ 1001154 h 1007209"/>
              <a:gd name="connsiteX24" fmla="*/ 1913578 w 4366108"/>
              <a:gd name="connsiteY24" fmla="*/ 1007209 h 1007209"/>
              <a:gd name="connsiteX25" fmla="*/ 2398029 w 4366108"/>
              <a:gd name="connsiteY25" fmla="*/ 989042 h 1007209"/>
              <a:gd name="connsiteX26" fmla="*/ 2525197 w 4366108"/>
              <a:gd name="connsiteY26" fmla="*/ 970875 h 1007209"/>
              <a:gd name="connsiteX27" fmla="*/ 2870368 w 4366108"/>
              <a:gd name="connsiteY27" fmla="*/ 880041 h 1007209"/>
              <a:gd name="connsiteX28" fmla="*/ 2985425 w 4366108"/>
              <a:gd name="connsiteY28" fmla="*/ 825540 h 1007209"/>
              <a:gd name="connsiteX29" fmla="*/ 3124704 w 4366108"/>
              <a:gd name="connsiteY29" fmla="*/ 728650 h 1007209"/>
              <a:gd name="connsiteX30" fmla="*/ 3161038 w 4366108"/>
              <a:gd name="connsiteY30" fmla="*/ 680205 h 1007209"/>
              <a:gd name="connsiteX31" fmla="*/ 3167094 w 4366108"/>
              <a:gd name="connsiteY31" fmla="*/ 649927 h 1007209"/>
              <a:gd name="connsiteX32" fmla="*/ 3112593 w 4366108"/>
              <a:gd name="connsiteY32" fmla="*/ 425869 h 1007209"/>
              <a:gd name="connsiteX33" fmla="*/ 3076259 w 4366108"/>
              <a:gd name="connsiteY33" fmla="*/ 347146 h 1007209"/>
              <a:gd name="connsiteX34" fmla="*/ 2961202 w 4366108"/>
              <a:gd name="connsiteY34" fmla="*/ 135199 h 1007209"/>
              <a:gd name="connsiteX35" fmla="*/ 2924869 w 4366108"/>
              <a:gd name="connsiteY35" fmla="*/ 44364 h 1007209"/>
              <a:gd name="connsiteX36" fmla="*/ 2930924 w 4366108"/>
              <a:gd name="connsiteY36" fmla="*/ 1975 h 1007209"/>
              <a:gd name="connsiteX37" fmla="*/ 3142871 w 4366108"/>
              <a:gd name="connsiteY37" fmla="*/ 38308 h 1007209"/>
              <a:gd name="connsiteX38" fmla="*/ 3197372 w 4366108"/>
              <a:gd name="connsiteY38" fmla="*/ 62531 h 1007209"/>
              <a:gd name="connsiteX39" fmla="*/ 3409319 w 4366108"/>
              <a:gd name="connsiteY39" fmla="*/ 153365 h 1007209"/>
              <a:gd name="connsiteX40" fmla="*/ 3506209 w 4366108"/>
              <a:gd name="connsiteY40" fmla="*/ 207866 h 1007209"/>
              <a:gd name="connsiteX41" fmla="*/ 3572821 w 4366108"/>
              <a:gd name="connsiteY41" fmla="*/ 268422 h 1007209"/>
              <a:gd name="connsiteX42" fmla="*/ 3603099 w 4366108"/>
              <a:gd name="connsiteY42" fmla="*/ 292645 h 1007209"/>
              <a:gd name="connsiteX43" fmla="*/ 3615210 w 4366108"/>
              <a:gd name="connsiteY43" fmla="*/ 310812 h 1007209"/>
              <a:gd name="connsiteX44" fmla="*/ 3633377 w 4366108"/>
              <a:gd name="connsiteY44" fmla="*/ 341090 h 1007209"/>
              <a:gd name="connsiteX45" fmla="*/ 3651544 w 4366108"/>
              <a:gd name="connsiteY45" fmla="*/ 510648 h 1007209"/>
              <a:gd name="connsiteX46" fmla="*/ 3675767 w 4366108"/>
              <a:gd name="connsiteY46" fmla="*/ 540926 h 1007209"/>
              <a:gd name="connsiteX47" fmla="*/ 3693933 w 4366108"/>
              <a:gd name="connsiteY47" fmla="*/ 546981 h 1007209"/>
              <a:gd name="connsiteX48" fmla="*/ 3821102 w 4366108"/>
              <a:gd name="connsiteY48" fmla="*/ 504592 h 1007209"/>
              <a:gd name="connsiteX49" fmla="*/ 3869547 w 4366108"/>
              <a:gd name="connsiteY49" fmla="*/ 444036 h 1007209"/>
              <a:gd name="connsiteX50" fmla="*/ 3893769 w 4366108"/>
              <a:gd name="connsiteY50" fmla="*/ 395591 h 1007209"/>
              <a:gd name="connsiteX51" fmla="*/ 3954325 w 4366108"/>
              <a:gd name="connsiteY51" fmla="*/ 304756 h 1007209"/>
              <a:gd name="connsiteX52" fmla="*/ 4026993 w 4366108"/>
              <a:gd name="connsiteY52" fmla="*/ 244200 h 1007209"/>
              <a:gd name="connsiteX53" fmla="*/ 4045160 w 4366108"/>
              <a:gd name="connsiteY53" fmla="*/ 232089 h 1007209"/>
              <a:gd name="connsiteX54" fmla="*/ 4069382 w 4366108"/>
              <a:gd name="connsiteY54" fmla="*/ 219977 h 1007209"/>
              <a:gd name="connsiteX55" fmla="*/ 4081494 w 4366108"/>
              <a:gd name="connsiteY55" fmla="*/ 207866 h 1007209"/>
              <a:gd name="connsiteX56" fmla="*/ 4105716 w 4366108"/>
              <a:gd name="connsiteY56" fmla="*/ 201810 h 1007209"/>
              <a:gd name="connsiteX57" fmla="*/ 4154161 w 4366108"/>
              <a:gd name="connsiteY57" fmla="*/ 183644 h 1007209"/>
              <a:gd name="connsiteX58" fmla="*/ 4293441 w 4366108"/>
              <a:gd name="connsiteY58" fmla="*/ 171532 h 1007209"/>
              <a:gd name="connsiteX59" fmla="*/ 4366108 w 4366108"/>
              <a:gd name="connsiteY59" fmla="*/ 159421 h 1007209"/>
              <a:gd name="connsiteX60" fmla="*/ 4366108 w 4366108"/>
              <a:gd name="connsiteY60" fmla="*/ 159421 h 100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366108" h="1007209">
                <a:moveTo>
                  <a:pt x="0" y="328979"/>
                </a:moveTo>
                <a:lnTo>
                  <a:pt x="0" y="328979"/>
                </a:lnTo>
                <a:cubicBezTo>
                  <a:pt x="93820" y="311920"/>
                  <a:pt x="141709" y="302030"/>
                  <a:pt x="254336" y="292645"/>
                </a:cubicBezTo>
                <a:lnTo>
                  <a:pt x="399671" y="280534"/>
                </a:lnTo>
                <a:cubicBezTo>
                  <a:pt x="510691" y="282552"/>
                  <a:pt x="621804" y="281622"/>
                  <a:pt x="732731" y="286589"/>
                </a:cubicBezTo>
                <a:cubicBezTo>
                  <a:pt x="757263" y="287687"/>
                  <a:pt x="781067" y="295383"/>
                  <a:pt x="805398" y="298701"/>
                </a:cubicBezTo>
                <a:cubicBezTo>
                  <a:pt x="825498" y="301442"/>
                  <a:pt x="845769" y="302738"/>
                  <a:pt x="865955" y="304756"/>
                </a:cubicBezTo>
                <a:cubicBezTo>
                  <a:pt x="876048" y="306775"/>
                  <a:pt x="886080" y="309120"/>
                  <a:pt x="896233" y="310812"/>
                </a:cubicBezTo>
                <a:cubicBezTo>
                  <a:pt x="910312" y="313158"/>
                  <a:pt x="924775" y="313405"/>
                  <a:pt x="938622" y="316867"/>
                </a:cubicBezTo>
                <a:cubicBezTo>
                  <a:pt x="957200" y="321511"/>
                  <a:pt x="975065" y="328661"/>
                  <a:pt x="993123" y="335034"/>
                </a:cubicBezTo>
                <a:cubicBezTo>
                  <a:pt x="1038460" y="351035"/>
                  <a:pt x="1057860" y="358691"/>
                  <a:pt x="1102124" y="383479"/>
                </a:cubicBezTo>
                <a:cubicBezTo>
                  <a:pt x="1166949" y="419781"/>
                  <a:pt x="1213201" y="446111"/>
                  <a:pt x="1265626" y="498536"/>
                </a:cubicBezTo>
                <a:cubicBezTo>
                  <a:pt x="1279756" y="512666"/>
                  <a:pt x="1295223" y="525575"/>
                  <a:pt x="1308016" y="540926"/>
                </a:cubicBezTo>
                <a:cubicBezTo>
                  <a:pt x="1315551" y="549968"/>
                  <a:pt x="1319259" y="561685"/>
                  <a:pt x="1326182" y="571204"/>
                </a:cubicBezTo>
                <a:cubicBezTo>
                  <a:pt x="1335455" y="583954"/>
                  <a:pt x="1347716" y="594420"/>
                  <a:pt x="1356461" y="607538"/>
                </a:cubicBezTo>
                <a:cubicBezTo>
                  <a:pt x="1372376" y="631410"/>
                  <a:pt x="1377850" y="653540"/>
                  <a:pt x="1386739" y="680205"/>
                </a:cubicBezTo>
                <a:cubicBezTo>
                  <a:pt x="1384720" y="694335"/>
                  <a:pt x="1384784" y="708924"/>
                  <a:pt x="1380683" y="722595"/>
                </a:cubicBezTo>
                <a:cubicBezTo>
                  <a:pt x="1378592" y="729566"/>
                  <a:pt x="1371827" y="734252"/>
                  <a:pt x="1368572" y="740761"/>
                </a:cubicBezTo>
                <a:cubicBezTo>
                  <a:pt x="1357172" y="763561"/>
                  <a:pt x="1356187" y="772136"/>
                  <a:pt x="1350405" y="795262"/>
                </a:cubicBezTo>
                <a:cubicBezTo>
                  <a:pt x="1352424" y="803336"/>
                  <a:pt x="1353081" y="811879"/>
                  <a:pt x="1356461" y="819485"/>
                </a:cubicBezTo>
                <a:cubicBezTo>
                  <a:pt x="1367630" y="844616"/>
                  <a:pt x="1378792" y="855933"/>
                  <a:pt x="1398850" y="873985"/>
                </a:cubicBezTo>
                <a:cubicBezTo>
                  <a:pt x="1422986" y="895707"/>
                  <a:pt x="1446993" y="916027"/>
                  <a:pt x="1477573" y="928486"/>
                </a:cubicBezTo>
                <a:cubicBezTo>
                  <a:pt x="1517184" y="944624"/>
                  <a:pt x="1556744" y="962487"/>
                  <a:pt x="1598686" y="970875"/>
                </a:cubicBezTo>
                <a:cubicBezTo>
                  <a:pt x="1686680" y="988474"/>
                  <a:pt x="1699944" y="993652"/>
                  <a:pt x="1792466" y="1001154"/>
                </a:cubicBezTo>
                <a:cubicBezTo>
                  <a:pt x="1832755" y="1004421"/>
                  <a:pt x="1873207" y="1005191"/>
                  <a:pt x="1913578" y="1007209"/>
                </a:cubicBezTo>
                <a:cubicBezTo>
                  <a:pt x="2075062" y="1001153"/>
                  <a:pt x="2236716" y="998625"/>
                  <a:pt x="2398029" y="989042"/>
                </a:cubicBezTo>
                <a:cubicBezTo>
                  <a:pt x="2440773" y="986503"/>
                  <a:pt x="2483148" y="978961"/>
                  <a:pt x="2525197" y="970875"/>
                </a:cubicBezTo>
                <a:cubicBezTo>
                  <a:pt x="2626331" y="951426"/>
                  <a:pt x="2771574" y="917363"/>
                  <a:pt x="2870368" y="880041"/>
                </a:cubicBezTo>
                <a:cubicBezTo>
                  <a:pt x="2910067" y="865044"/>
                  <a:pt x="2947468" y="844519"/>
                  <a:pt x="2985425" y="825540"/>
                </a:cubicBezTo>
                <a:cubicBezTo>
                  <a:pt x="3046524" y="794991"/>
                  <a:pt x="3073988" y="779366"/>
                  <a:pt x="3124704" y="728650"/>
                </a:cubicBezTo>
                <a:cubicBezTo>
                  <a:pt x="3138977" y="714377"/>
                  <a:pt x="3148927" y="696353"/>
                  <a:pt x="3161038" y="680205"/>
                </a:cubicBezTo>
                <a:cubicBezTo>
                  <a:pt x="3163057" y="670112"/>
                  <a:pt x="3167854" y="660191"/>
                  <a:pt x="3167094" y="649927"/>
                </a:cubicBezTo>
                <a:cubicBezTo>
                  <a:pt x="3158074" y="528150"/>
                  <a:pt x="3155711" y="526478"/>
                  <a:pt x="3112593" y="425869"/>
                </a:cubicBezTo>
                <a:cubicBezTo>
                  <a:pt x="3101208" y="399305"/>
                  <a:pt x="3089609" y="372779"/>
                  <a:pt x="3076259" y="347146"/>
                </a:cubicBezTo>
                <a:cubicBezTo>
                  <a:pt x="3039125" y="275849"/>
                  <a:pt x="2986623" y="211461"/>
                  <a:pt x="2961202" y="135199"/>
                </a:cubicBezTo>
                <a:cubicBezTo>
                  <a:pt x="2938753" y="67852"/>
                  <a:pt x="2951599" y="97826"/>
                  <a:pt x="2924869" y="44364"/>
                </a:cubicBezTo>
                <a:cubicBezTo>
                  <a:pt x="2926887" y="30234"/>
                  <a:pt x="2917039" y="5281"/>
                  <a:pt x="2930924" y="1975"/>
                </a:cubicBezTo>
                <a:cubicBezTo>
                  <a:pt x="2973467" y="-8154"/>
                  <a:pt x="3097600" y="23218"/>
                  <a:pt x="3142871" y="38308"/>
                </a:cubicBezTo>
                <a:cubicBezTo>
                  <a:pt x="3161731" y="44595"/>
                  <a:pt x="3178858" y="55287"/>
                  <a:pt x="3197372" y="62531"/>
                </a:cubicBezTo>
                <a:cubicBezTo>
                  <a:pt x="3367470" y="129091"/>
                  <a:pt x="3190747" y="47847"/>
                  <a:pt x="3409319" y="153365"/>
                </a:cubicBezTo>
                <a:cubicBezTo>
                  <a:pt x="3444154" y="170182"/>
                  <a:pt x="3474773" y="184813"/>
                  <a:pt x="3506209" y="207866"/>
                </a:cubicBezTo>
                <a:cubicBezTo>
                  <a:pt x="3560131" y="247409"/>
                  <a:pt x="3533682" y="233632"/>
                  <a:pt x="3572821" y="268422"/>
                </a:cubicBezTo>
                <a:cubicBezTo>
                  <a:pt x="3582481" y="277009"/>
                  <a:pt x="3593960" y="283506"/>
                  <a:pt x="3603099" y="292645"/>
                </a:cubicBezTo>
                <a:cubicBezTo>
                  <a:pt x="3608245" y="297791"/>
                  <a:pt x="3611353" y="304640"/>
                  <a:pt x="3615210" y="310812"/>
                </a:cubicBezTo>
                <a:cubicBezTo>
                  <a:pt x="3621448" y="320793"/>
                  <a:pt x="3627321" y="330997"/>
                  <a:pt x="3633377" y="341090"/>
                </a:cubicBezTo>
                <a:cubicBezTo>
                  <a:pt x="3636915" y="422464"/>
                  <a:pt x="3622875" y="453308"/>
                  <a:pt x="3651544" y="510648"/>
                </a:cubicBezTo>
                <a:cubicBezTo>
                  <a:pt x="3655080" y="517720"/>
                  <a:pt x="3667721" y="536098"/>
                  <a:pt x="3675767" y="540926"/>
                </a:cubicBezTo>
                <a:cubicBezTo>
                  <a:pt x="3681240" y="544210"/>
                  <a:pt x="3687878" y="544963"/>
                  <a:pt x="3693933" y="546981"/>
                </a:cubicBezTo>
                <a:cubicBezTo>
                  <a:pt x="3737101" y="540340"/>
                  <a:pt x="3789145" y="542941"/>
                  <a:pt x="3821102" y="504592"/>
                </a:cubicBezTo>
                <a:cubicBezTo>
                  <a:pt x="3825871" y="498869"/>
                  <a:pt x="3862387" y="456310"/>
                  <a:pt x="3869547" y="444036"/>
                </a:cubicBezTo>
                <a:cubicBezTo>
                  <a:pt x="3878644" y="428441"/>
                  <a:pt x="3885273" y="411521"/>
                  <a:pt x="3893769" y="395591"/>
                </a:cubicBezTo>
                <a:cubicBezTo>
                  <a:pt x="3914322" y="357053"/>
                  <a:pt x="3925200" y="339705"/>
                  <a:pt x="3954325" y="304756"/>
                </a:cubicBezTo>
                <a:cubicBezTo>
                  <a:pt x="3973292" y="281995"/>
                  <a:pt x="4003936" y="259571"/>
                  <a:pt x="4026993" y="244200"/>
                </a:cubicBezTo>
                <a:cubicBezTo>
                  <a:pt x="4033049" y="240163"/>
                  <a:pt x="4038841" y="235700"/>
                  <a:pt x="4045160" y="232089"/>
                </a:cubicBezTo>
                <a:cubicBezTo>
                  <a:pt x="4052998" y="227610"/>
                  <a:pt x="4061871" y="224984"/>
                  <a:pt x="4069382" y="219977"/>
                </a:cubicBezTo>
                <a:cubicBezTo>
                  <a:pt x="4074133" y="216810"/>
                  <a:pt x="4076387" y="210419"/>
                  <a:pt x="4081494" y="207866"/>
                </a:cubicBezTo>
                <a:cubicBezTo>
                  <a:pt x="4088938" y="204144"/>
                  <a:pt x="4097923" y="204732"/>
                  <a:pt x="4105716" y="201810"/>
                </a:cubicBezTo>
                <a:cubicBezTo>
                  <a:pt x="4133555" y="191370"/>
                  <a:pt x="4124710" y="186916"/>
                  <a:pt x="4154161" y="183644"/>
                </a:cubicBezTo>
                <a:cubicBezTo>
                  <a:pt x="4200478" y="178498"/>
                  <a:pt x="4293441" y="171532"/>
                  <a:pt x="4293441" y="171532"/>
                </a:cubicBezTo>
                <a:cubicBezTo>
                  <a:pt x="4357956" y="158629"/>
                  <a:pt x="4333412" y="159421"/>
                  <a:pt x="4366108" y="159421"/>
                </a:cubicBezTo>
                <a:lnTo>
                  <a:pt x="4366108" y="159421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CC1712F8-5826-F64D-B9F9-F439EB751EEC}"/>
              </a:ext>
            </a:extLst>
          </p:cNvPr>
          <p:cNvSpPr/>
          <p:nvPr/>
        </p:nvSpPr>
        <p:spPr>
          <a:xfrm>
            <a:off x="7209225" y="787570"/>
            <a:ext cx="626759" cy="362999"/>
          </a:xfrm>
          <a:custGeom>
            <a:avLst/>
            <a:gdLst>
              <a:gd name="connsiteX0" fmla="*/ 575285 w 575285"/>
              <a:gd name="connsiteY0" fmla="*/ 248281 h 248281"/>
              <a:gd name="connsiteX1" fmla="*/ 575285 w 575285"/>
              <a:gd name="connsiteY1" fmla="*/ 248281 h 248281"/>
              <a:gd name="connsiteX2" fmla="*/ 442061 w 575285"/>
              <a:gd name="connsiteY2" fmla="*/ 90834 h 248281"/>
              <a:gd name="connsiteX3" fmla="*/ 411783 w 575285"/>
              <a:gd name="connsiteY3" fmla="*/ 72667 h 248281"/>
              <a:gd name="connsiteX4" fmla="*/ 387560 w 575285"/>
              <a:gd name="connsiteY4" fmla="*/ 66612 h 248281"/>
              <a:gd name="connsiteX5" fmla="*/ 345171 w 575285"/>
              <a:gd name="connsiteY5" fmla="*/ 48445 h 248281"/>
              <a:gd name="connsiteX6" fmla="*/ 284615 w 575285"/>
              <a:gd name="connsiteY6" fmla="*/ 24222 h 248281"/>
              <a:gd name="connsiteX7" fmla="*/ 218003 w 575285"/>
              <a:gd name="connsiteY7" fmla="*/ 12111 h 248281"/>
              <a:gd name="connsiteX8" fmla="*/ 199836 w 575285"/>
              <a:gd name="connsiteY8" fmla="*/ 6055 h 248281"/>
              <a:gd name="connsiteX9" fmla="*/ 169558 w 575285"/>
              <a:gd name="connsiteY9" fmla="*/ 0 h 248281"/>
              <a:gd name="connsiteX10" fmla="*/ 72667 w 575285"/>
              <a:gd name="connsiteY10" fmla="*/ 6055 h 248281"/>
              <a:gd name="connsiteX11" fmla="*/ 48445 w 575285"/>
              <a:gd name="connsiteY11" fmla="*/ 18167 h 248281"/>
              <a:gd name="connsiteX12" fmla="*/ 0 w 575285"/>
              <a:gd name="connsiteY12" fmla="*/ 72667 h 248281"/>
              <a:gd name="connsiteX13" fmla="*/ 6056 w 575285"/>
              <a:gd name="connsiteY13" fmla="*/ 127168 h 248281"/>
              <a:gd name="connsiteX14" fmla="*/ 18167 w 575285"/>
              <a:gd name="connsiteY14" fmla="*/ 145335 h 248281"/>
              <a:gd name="connsiteX15" fmla="*/ 60556 w 575285"/>
              <a:gd name="connsiteY15" fmla="*/ 175613 h 248281"/>
              <a:gd name="connsiteX16" fmla="*/ 84779 w 575285"/>
              <a:gd name="connsiteY16" fmla="*/ 181669 h 248281"/>
              <a:gd name="connsiteX17" fmla="*/ 102946 w 575285"/>
              <a:gd name="connsiteY17" fmla="*/ 187724 h 248281"/>
              <a:gd name="connsiteX18" fmla="*/ 187724 w 575285"/>
              <a:gd name="connsiteY18" fmla="*/ 205891 h 248281"/>
              <a:gd name="connsiteX19" fmla="*/ 272503 w 575285"/>
              <a:gd name="connsiteY19" fmla="*/ 211947 h 248281"/>
              <a:gd name="connsiteX20" fmla="*/ 393616 w 575285"/>
              <a:gd name="connsiteY20" fmla="*/ 230114 h 248281"/>
              <a:gd name="connsiteX21" fmla="*/ 490506 w 575285"/>
              <a:gd name="connsiteY21" fmla="*/ 218002 h 248281"/>
              <a:gd name="connsiteX22" fmla="*/ 526840 w 575285"/>
              <a:gd name="connsiteY22" fmla="*/ 211947 h 248281"/>
              <a:gd name="connsiteX23" fmla="*/ 526840 w 575285"/>
              <a:gd name="connsiteY23" fmla="*/ 211947 h 24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5285" h="248281">
                <a:moveTo>
                  <a:pt x="575285" y="248281"/>
                </a:moveTo>
                <a:lnTo>
                  <a:pt x="575285" y="248281"/>
                </a:lnTo>
                <a:cubicBezTo>
                  <a:pt x="494296" y="145979"/>
                  <a:pt x="507093" y="131480"/>
                  <a:pt x="442061" y="90834"/>
                </a:cubicBezTo>
                <a:cubicBezTo>
                  <a:pt x="432080" y="84596"/>
                  <a:pt x="422539" y="77447"/>
                  <a:pt x="411783" y="72667"/>
                </a:cubicBezTo>
                <a:cubicBezTo>
                  <a:pt x="404178" y="69287"/>
                  <a:pt x="395634" y="68630"/>
                  <a:pt x="387560" y="66612"/>
                </a:cubicBezTo>
                <a:cubicBezTo>
                  <a:pt x="307267" y="26462"/>
                  <a:pt x="407513" y="75161"/>
                  <a:pt x="345171" y="48445"/>
                </a:cubicBezTo>
                <a:cubicBezTo>
                  <a:pt x="320017" y="37665"/>
                  <a:pt x="314680" y="29232"/>
                  <a:pt x="284615" y="24222"/>
                </a:cubicBezTo>
                <a:cubicBezTo>
                  <a:pt x="268407" y="21521"/>
                  <a:pt x="234939" y="16345"/>
                  <a:pt x="218003" y="12111"/>
                </a:cubicBezTo>
                <a:cubicBezTo>
                  <a:pt x="211810" y="10563"/>
                  <a:pt x="206029" y="7603"/>
                  <a:pt x="199836" y="6055"/>
                </a:cubicBezTo>
                <a:cubicBezTo>
                  <a:pt x="189851" y="3559"/>
                  <a:pt x="179651" y="2018"/>
                  <a:pt x="169558" y="0"/>
                </a:cubicBezTo>
                <a:cubicBezTo>
                  <a:pt x="137261" y="2018"/>
                  <a:pt x="104669" y="1255"/>
                  <a:pt x="72667" y="6055"/>
                </a:cubicBezTo>
                <a:cubicBezTo>
                  <a:pt x="63740" y="7394"/>
                  <a:pt x="55494" y="12528"/>
                  <a:pt x="48445" y="18167"/>
                </a:cubicBezTo>
                <a:cubicBezTo>
                  <a:pt x="18814" y="41872"/>
                  <a:pt x="16577" y="47801"/>
                  <a:pt x="0" y="72667"/>
                </a:cubicBezTo>
                <a:cubicBezTo>
                  <a:pt x="2019" y="90834"/>
                  <a:pt x="1623" y="109435"/>
                  <a:pt x="6056" y="127168"/>
                </a:cubicBezTo>
                <a:cubicBezTo>
                  <a:pt x="7821" y="134229"/>
                  <a:pt x="13508" y="139744"/>
                  <a:pt x="18167" y="145335"/>
                </a:cubicBezTo>
                <a:cubicBezTo>
                  <a:pt x="32183" y="162154"/>
                  <a:pt x="39778" y="167821"/>
                  <a:pt x="60556" y="175613"/>
                </a:cubicBezTo>
                <a:cubicBezTo>
                  <a:pt x="68349" y="178535"/>
                  <a:pt x="76776" y="179383"/>
                  <a:pt x="84779" y="181669"/>
                </a:cubicBezTo>
                <a:cubicBezTo>
                  <a:pt x="90917" y="183423"/>
                  <a:pt x="96788" y="186044"/>
                  <a:pt x="102946" y="187724"/>
                </a:cubicBezTo>
                <a:cubicBezTo>
                  <a:pt x="127769" y="194494"/>
                  <a:pt x="161183" y="203237"/>
                  <a:pt x="187724" y="205891"/>
                </a:cubicBezTo>
                <a:cubicBezTo>
                  <a:pt x="215915" y="208710"/>
                  <a:pt x="244243" y="209928"/>
                  <a:pt x="272503" y="211947"/>
                </a:cubicBezTo>
                <a:cubicBezTo>
                  <a:pt x="352952" y="228036"/>
                  <a:pt x="312577" y="222010"/>
                  <a:pt x="393616" y="230114"/>
                </a:cubicBezTo>
                <a:cubicBezTo>
                  <a:pt x="442400" y="224693"/>
                  <a:pt x="445563" y="224916"/>
                  <a:pt x="490506" y="218002"/>
                </a:cubicBezTo>
                <a:cubicBezTo>
                  <a:pt x="502642" y="216135"/>
                  <a:pt x="526840" y="211947"/>
                  <a:pt x="526840" y="211947"/>
                </a:cubicBezTo>
                <a:lnTo>
                  <a:pt x="526840" y="211947"/>
                </a:ln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02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76B70DCF-9536-4A4C-A4C4-25E0CA4CF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843" y="181694"/>
            <a:ext cx="2238336" cy="1398826"/>
          </a:xfr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189B9-743A-2A46-A57E-8F6D0AAD66C7}"/>
              </a:ext>
            </a:extLst>
          </p:cNvPr>
          <p:cNvSpPr txBox="1">
            <a:spLocks/>
          </p:cNvSpPr>
          <p:nvPr/>
        </p:nvSpPr>
        <p:spPr>
          <a:xfrm>
            <a:off x="516229" y="1700010"/>
            <a:ext cx="6127332" cy="45827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Network for early career scientists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modeling of aquatic ecosystems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Annual workshops (Australia, Ireland)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Meeting during GLEON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Join our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find collaborations, ask questions and complain about research</a:t>
            </a:r>
          </a:p>
        </p:txBody>
      </p:sp>
      <p:pic>
        <p:nvPicPr>
          <p:cNvPr id="8" name="Content Placeholder 4" descr="A group of people posing for a picture&#10;&#10;Description automatically generated">
            <a:extLst>
              <a:ext uri="{FF2B5EF4-FFF2-40B4-BE49-F238E27FC236}">
                <a16:creationId xmlns="" xmlns:a16="http://schemas.microsoft.com/office/drawing/2014/main" id="{649D4283-141E-0F40-9A52-3EB27BFFE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6"/>
          <a:stretch/>
        </p:blipFill>
        <p:spPr>
          <a:xfrm>
            <a:off x="6228254" y="3609578"/>
            <a:ext cx="5963746" cy="324842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BAFB517-7A71-AF4B-8B56-5347A1A71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770" y="4827177"/>
            <a:ext cx="1905000" cy="1905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06EEF8AC-A141-E944-BD03-25EADEC11A05}"/>
              </a:ext>
            </a:extLst>
          </p:cNvPr>
          <p:cNvSpPr/>
          <p:nvPr/>
        </p:nvSpPr>
        <p:spPr>
          <a:xfrm>
            <a:off x="3283089" y="4636736"/>
            <a:ext cx="1699328" cy="1464658"/>
          </a:xfrm>
          <a:custGeom>
            <a:avLst/>
            <a:gdLst>
              <a:gd name="connsiteX0" fmla="*/ 801112 w 1699328"/>
              <a:gd name="connsiteY0" fmla="*/ 0 h 1464658"/>
              <a:gd name="connsiteX1" fmla="*/ 801112 w 1699328"/>
              <a:gd name="connsiteY1" fmla="*/ 0 h 1464658"/>
              <a:gd name="connsiteX2" fmla="*/ 938676 w 1699328"/>
              <a:gd name="connsiteY2" fmla="*/ 72828 h 1464658"/>
              <a:gd name="connsiteX3" fmla="*/ 1003413 w 1699328"/>
              <a:gd name="connsiteY3" fmla="*/ 105196 h 1464658"/>
              <a:gd name="connsiteX4" fmla="*/ 1051965 w 1699328"/>
              <a:gd name="connsiteY4" fmla="*/ 121380 h 1464658"/>
              <a:gd name="connsiteX5" fmla="*/ 1124793 w 1699328"/>
              <a:gd name="connsiteY5" fmla="*/ 153748 h 1464658"/>
              <a:gd name="connsiteX6" fmla="*/ 1246174 w 1699328"/>
              <a:gd name="connsiteY6" fmla="*/ 194209 h 1464658"/>
              <a:gd name="connsiteX7" fmla="*/ 1294726 w 1699328"/>
              <a:gd name="connsiteY7" fmla="*/ 218485 h 1464658"/>
              <a:gd name="connsiteX8" fmla="*/ 1335186 w 1699328"/>
              <a:gd name="connsiteY8" fmla="*/ 234669 h 1464658"/>
              <a:gd name="connsiteX9" fmla="*/ 1408014 w 1699328"/>
              <a:gd name="connsiteY9" fmla="*/ 275129 h 1464658"/>
              <a:gd name="connsiteX10" fmla="*/ 1464659 w 1699328"/>
              <a:gd name="connsiteY10" fmla="*/ 323681 h 1464658"/>
              <a:gd name="connsiteX11" fmla="*/ 1505119 w 1699328"/>
              <a:gd name="connsiteY11" fmla="*/ 356049 h 1464658"/>
              <a:gd name="connsiteX12" fmla="*/ 1577947 w 1699328"/>
              <a:gd name="connsiteY12" fmla="*/ 436970 h 1464658"/>
              <a:gd name="connsiteX13" fmla="*/ 1610315 w 1699328"/>
              <a:gd name="connsiteY13" fmla="*/ 509798 h 1464658"/>
              <a:gd name="connsiteX14" fmla="*/ 1634591 w 1699328"/>
              <a:gd name="connsiteY14" fmla="*/ 550258 h 1464658"/>
              <a:gd name="connsiteX15" fmla="*/ 1658868 w 1699328"/>
              <a:gd name="connsiteY15" fmla="*/ 631179 h 1464658"/>
              <a:gd name="connsiteX16" fmla="*/ 1675052 w 1699328"/>
              <a:gd name="connsiteY16" fmla="*/ 671639 h 1464658"/>
              <a:gd name="connsiteX17" fmla="*/ 1683144 w 1699328"/>
              <a:gd name="connsiteY17" fmla="*/ 720191 h 1464658"/>
              <a:gd name="connsiteX18" fmla="*/ 1691236 w 1699328"/>
              <a:gd name="connsiteY18" fmla="*/ 752559 h 1464658"/>
              <a:gd name="connsiteX19" fmla="*/ 1699328 w 1699328"/>
              <a:gd name="connsiteY19" fmla="*/ 809203 h 1464658"/>
              <a:gd name="connsiteX20" fmla="*/ 1683144 w 1699328"/>
              <a:gd name="connsiteY20" fmla="*/ 1035780 h 1464658"/>
              <a:gd name="connsiteX21" fmla="*/ 1675052 w 1699328"/>
              <a:gd name="connsiteY21" fmla="*/ 1076240 h 1464658"/>
              <a:gd name="connsiteX22" fmla="*/ 1626499 w 1699328"/>
              <a:gd name="connsiteY22" fmla="*/ 1157161 h 1464658"/>
              <a:gd name="connsiteX23" fmla="*/ 1586039 w 1699328"/>
              <a:gd name="connsiteY23" fmla="*/ 1221897 h 1464658"/>
              <a:gd name="connsiteX24" fmla="*/ 1553671 w 1699328"/>
              <a:gd name="connsiteY24" fmla="*/ 1246173 h 1464658"/>
              <a:gd name="connsiteX25" fmla="*/ 1513211 w 1699328"/>
              <a:gd name="connsiteY25" fmla="*/ 1286633 h 1464658"/>
              <a:gd name="connsiteX26" fmla="*/ 1432291 w 1699328"/>
              <a:gd name="connsiteY26" fmla="*/ 1335186 h 1464658"/>
              <a:gd name="connsiteX27" fmla="*/ 1375646 w 1699328"/>
              <a:gd name="connsiteY27" fmla="*/ 1375646 h 1464658"/>
              <a:gd name="connsiteX28" fmla="*/ 1351370 w 1699328"/>
              <a:gd name="connsiteY28" fmla="*/ 1391830 h 1464658"/>
              <a:gd name="connsiteX29" fmla="*/ 1270450 w 1699328"/>
              <a:gd name="connsiteY29" fmla="*/ 1416106 h 1464658"/>
              <a:gd name="connsiteX30" fmla="*/ 1229990 w 1699328"/>
              <a:gd name="connsiteY30" fmla="*/ 1432290 h 1464658"/>
              <a:gd name="connsiteX31" fmla="*/ 1181437 w 1699328"/>
              <a:gd name="connsiteY31" fmla="*/ 1448474 h 1464658"/>
              <a:gd name="connsiteX32" fmla="*/ 1157161 w 1699328"/>
              <a:gd name="connsiteY32" fmla="*/ 1456566 h 1464658"/>
              <a:gd name="connsiteX33" fmla="*/ 971045 w 1699328"/>
              <a:gd name="connsiteY33" fmla="*/ 1464658 h 1464658"/>
              <a:gd name="connsiteX34" fmla="*/ 566443 w 1699328"/>
              <a:gd name="connsiteY34" fmla="*/ 1448474 h 1464658"/>
              <a:gd name="connsiteX35" fmla="*/ 323682 w 1699328"/>
              <a:gd name="connsiteY35" fmla="*/ 1432290 h 1464658"/>
              <a:gd name="connsiteX36" fmla="*/ 0 w 1699328"/>
              <a:gd name="connsiteY36" fmla="*/ 1424198 h 1464658"/>
              <a:gd name="connsiteX37" fmla="*/ 0 w 1699328"/>
              <a:gd name="connsiteY37" fmla="*/ 1424198 h 146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99328" h="1464658">
                <a:moveTo>
                  <a:pt x="801112" y="0"/>
                </a:moveTo>
                <a:lnTo>
                  <a:pt x="801112" y="0"/>
                </a:lnTo>
                <a:cubicBezTo>
                  <a:pt x="937074" y="81577"/>
                  <a:pt x="828678" y="21496"/>
                  <a:pt x="938676" y="72828"/>
                </a:cubicBezTo>
                <a:cubicBezTo>
                  <a:pt x="960539" y="83030"/>
                  <a:pt x="981238" y="95692"/>
                  <a:pt x="1003413" y="105196"/>
                </a:cubicBezTo>
                <a:cubicBezTo>
                  <a:pt x="1019093" y="111916"/>
                  <a:pt x="1036126" y="115044"/>
                  <a:pt x="1051965" y="121380"/>
                </a:cubicBezTo>
                <a:cubicBezTo>
                  <a:pt x="1076631" y="131246"/>
                  <a:pt x="1099919" y="144420"/>
                  <a:pt x="1124793" y="153748"/>
                </a:cubicBezTo>
                <a:cubicBezTo>
                  <a:pt x="1164726" y="168723"/>
                  <a:pt x="1208028" y="175136"/>
                  <a:pt x="1246174" y="194209"/>
                </a:cubicBezTo>
                <a:cubicBezTo>
                  <a:pt x="1262358" y="202301"/>
                  <a:pt x="1278254" y="210998"/>
                  <a:pt x="1294726" y="218485"/>
                </a:cubicBezTo>
                <a:cubicBezTo>
                  <a:pt x="1307950" y="224496"/>
                  <a:pt x="1321912" y="228770"/>
                  <a:pt x="1335186" y="234669"/>
                </a:cubicBezTo>
                <a:cubicBezTo>
                  <a:pt x="1358324" y="244953"/>
                  <a:pt x="1387587" y="261511"/>
                  <a:pt x="1408014" y="275129"/>
                </a:cubicBezTo>
                <a:cubicBezTo>
                  <a:pt x="1456841" y="307680"/>
                  <a:pt x="1424650" y="288673"/>
                  <a:pt x="1464659" y="323681"/>
                </a:cubicBezTo>
                <a:cubicBezTo>
                  <a:pt x="1477657" y="335054"/>
                  <a:pt x="1492281" y="344495"/>
                  <a:pt x="1505119" y="356049"/>
                </a:cubicBezTo>
                <a:cubicBezTo>
                  <a:pt x="1536230" y="384049"/>
                  <a:pt x="1553189" y="403959"/>
                  <a:pt x="1577947" y="436970"/>
                </a:cubicBezTo>
                <a:cubicBezTo>
                  <a:pt x="1634689" y="512626"/>
                  <a:pt x="1536512" y="386792"/>
                  <a:pt x="1610315" y="509798"/>
                </a:cubicBezTo>
                <a:cubicBezTo>
                  <a:pt x="1618407" y="523285"/>
                  <a:pt x="1628083" y="535940"/>
                  <a:pt x="1634591" y="550258"/>
                </a:cubicBezTo>
                <a:cubicBezTo>
                  <a:pt x="1658044" y="601853"/>
                  <a:pt x="1644193" y="587154"/>
                  <a:pt x="1658868" y="631179"/>
                </a:cubicBezTo>
                <a:cubicBezTo>
                  <a:pt x="1663461" y="644959"/>
                  <a:pt x="1669657" y="658152"/>
                  <a:pt x="1675052" y="671639"/>
                </a:cubicBezTo>
                <a:cubicBezTo>
                  <a:pt x="1677749" y="687823"/>
                  <a:pt x="1679926" y="704102"/>
                  <a:pt x="1683144" y="720191"/>
                </a:cubicBezTo>
                <a:cubicBezTo>
                  <a:pt x="1685325" y="731096"/>
                  <a:pt x="1689247" y="741617"/>
                  <a:pt x="1691236" y="752559"/>
                </a:cubicBezTo>
                <a:cubicBezTo>
                  <a:pt x="1694648" y="771324"/>
                  <a:pt x="1696631" y="790322"/>
                  <a:pt x="1699328" y="809203"/>
                </a:cubicBezTo>
                <a:cubicBezTo>
                  <a:pt x="1693933" y="884729"/>
                  <a:pt x="1689999" y="960373"/>
                  <a:pt x="1683144" y="1035780"/>
                </a:cubicBezTo>
                <a:cubicBezTo>
                  <a:pt x="1681899" y="1049477"/>
                  <a:pt x="1679752" y="1063314"/>
                  <a:pt x="1675052" y="1076240"/>
                </a:cubicBezTo>
                <a:cubicBezTo>
                  <a:pt x="1653578" y="1135293"/>
                  <a:pt x="1655049" y="1111483"/>
                  <a:pt x="1626499" y="1157161"/>
                </a:cubicBezTo>
                <a:cubicBezTo>
                  <a:pt x="1605131" y="1191349"/>
                  <a:pt x="1616605" y="1191331"/>
                  <a:pt x="1586039" y="1221897"/>
                </a:cubicBezTo>
                <a:cubicBezTo>
                  <a:pt x="1576502" y="1231434"/>
                  <a:pt x="1563751" y="1237213"/>
                  <a:pt x="1553671" y="1246173"/>
                </a:cubicBezTo>
                <a:cubicBezTo>
                  <a:pt x="1539416" y="1258844"/>
                  <a:pt x="1528592" y="1275354"/>
                  <a:pt x="1513211" y="1286633"/>
                </a:cubicBezTo>
                <a:cubicBezTo>
                  <a:pt x="1487845" y="1305235"/>
                  <a:pt x="1458464" y="1317738"/>
                  <a:pt x="1432291" y="1335186"/>
                </a:cubicBezTo>
                <a:cubicBezTo>
                  <a:pt x="1375091" y="1373318"/>
                  <a:pt x="1445889" y="1325473"/>
                  <a:pt x="1375646" y="1375646"/>
                </a:cubicBezTo>
                <a:cubicBezTo>
                  <a:pt x="1367732" y="1381299"/>
                  <a:pt x="1360257" y="1387880"/>
                  <a:pt x="1351370" y="1391830"/>
                </a:cubicBezTo>
                <a:cubicBezTo>
                  <a:pt x="1295092" y="1416842"/>
                  <a:pt x="1317526" y="1400414"/>
                  <a:pt x="1270450" y="1416106"/>
                </a:cubicBezTo>
                <a:cubicBezTo>
                  <a:pt x="1256670" y="1420699"/>
                  <a:pt x="1243641" y="1427326"/>
                  <a:pt x="1229990" y="1432290"/>
                </a:cubicBezTo>
                <a:cubicBezTo>
                  <a:pt x="1213957" y="1438120"/>
                  <a:pt x="1197621" y="1443079"/>
                  <a:pt x="1181437" y="1448474"/>
                </a:cubicBezTo>
                <a:cubicBezTo>
                  <a:pt x="1173345" y="1451171"/>
                  <a:pt x="1165683" y="1456195"/>
                  <a:pt x="1157161" y="1456566"/>
                </a:cubicBezTo>
                <a:lnTo>
                  <a:pt x="971045" y="1464658"/>
                </a:lnTo>
                <a:cubicBezTo>
                  <a:pt x="810727" y="1459314"/>
                  <a:pt x="718133" y="1457575"/>
                  <a:pt x="566443" y="1448474"/>
                </a:cubicBezTo>
                <a:cubicBezTo>
                  <a:pt x="485489" y="1443617"/>
                  <a:pt x="404752" y="1434481"/>
                  <a:pt x="323682" y="1432290"/>
                </a:cubicBezTo>
                <a:cubicBezTo>
                  <a:pt x="16187" y="1423979"/>
                  <a:pt x="124114" y="1424198"/>
                  <a:pt x="0" y="1424198"/>
                </a:cubicBezTo>
                <a:lnTo>
                  <a:pt x="0" y="1424198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FDA3257-FCBB-614E-AD11-6837D429A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348" y="199464"/>
            <a:ext cx="4425223" cy="3189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FBDD098-2578-374E-B568-7AE8D855D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795" y="3609578"/>
            <a:ext cx="1272205" cy="6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7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Next					 workshop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="" xmlns:a16="http://schemas.microsoft.com/office/drawing/2014/main" id="{76B70DCF-9536-4A4C-A4C4-25E0CA4CF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843" y="181694"/>
            <a:ext cx="2238336" cy="1398826"/>
          </a:xfr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72189B9-743A-2A46-A57E-8F6D0AAD66C7}"/>
              </a:ext>
            </a:extLst>
          </p:cNvPr>
          <p:cNvSpPr txBox="1">
            <a:spLocks/>
          </p:cNvSpPr>
          <p:nvPr/>
        </p:nvSpPr>
        <p:spPr>
          <a:xfrm>
            <a:off x="516229" y="1928552"/>
            <a:ext cx="5316536" cy="435422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ASLO 2020 in Madison, WI (USA)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7 – 12, 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Probably the weekend before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Travel support is possible (lodging and meals)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information as soon as possible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BAFB517-7A71-AF4B-8B56-5347A1A7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70" y="4827177"/>
            <a:ext cx="1905000" cy="190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E448506-6FBF-D848-B707-5FC9F635E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36" y="1238392"/>
            <a:ext cx="5554266" cy="3979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CB0CBB7-8AAA-B64A-A113-98C04CC54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788" y="4096592"/>
            <a:ext cx="2048714" cy="2635585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23B41A7C-60D8-B148-8CC6-A3A47A3105B2}"/>
              </a:ext>
            </a:extLst>
          </p:cNvPr>
          <p:cNvSpPr/>
          <p:nvPr/>
        </p:nvSpPr>
        <p:spPr>
          <a:xfrm>
            <a:off x="3283089" y="4672176"/>
            <a:ext cx="1699328" cy="1464658"/>
          </a:xfrm>
          <a:custGeom>
            <a:avLst/>
            <a:gdLst>
              <a:gd name="connsiteX0" fmla="*/ 801112 w 1699328"/>
              <a:gd name="connsiteY0" fmla="*/ 0 h 1464658"/>
              <a:gd name="connsiteX1" fmla="*/ 801112 w 1699328"/>
              <a:gd name="connsiteY1" fmla="*/ 0 h 1464658"/>
              <a:gd name="connsiteX2" fmla="*/ 938676 w 1699328"/>
              <a:gd name="connsiteY2" fmla="*/ 72828 h 1464658"/>
              <a:gd name="connsiteX3" fmla="*/ 1003413 w 1699328"/>
              <a:gd name="connsiteY3" fmla="*/ 105196 h 1464658"/>
              <a:gd name="connsiteX4" fmla="*/ 1051965 w 1699328"/>
              <a:gd name="connsiteY4" fmla="*/ 121380 h 1464658"/>
              <a:gd name="connsiteX5" fmla="*/ 1124793 w 1699328"/>
              <a:gd name="connsiteY5" fmla="*/ 153748 h 1464658"/>
              <a:gd name="connsiteX6" fmla="*/ 1246174 w 1699328"/>
              <a:gd name="connsiteY6" fmla="*/ 194209 h 1464658"/>
              <a:gd name="connsiteX7" fmla="*/ 1294726 w 1699328"/>
              <a:gd name="connsiteY7" fmla="*/ 218485 h 1464658"/>
              <a:gd name="connsiteX8" fmla="*/ 1335186 w 1699328"/>
              <a:gd name="connsiteY8" fmla="*/ 234669 h 1464658"/>
              <a:gd name="connsiteX9" fmla="*/ 1408014 w 1699328"/>
              <a:gd name="connsiteY9" fmla="*/ 275129 h 1464658"/>
              <a:gd name="connsiteX10" fmla="*/ 1464659 w 1699328"/>
              <a:gd name="connsiteY10" fmla="*/ 323681 h 1464658"/>
              <a:gd name="connsiteX11" fmla="*/ 1505119 w 1699328"/>
              <a:gd name="connsiteY11" fmla="*/ 356049 h 1464658"/>
              <a:gd name="connsiteX12" fmla="*/ 1577947 w 1699328"/>
              <a:gd name="connsiteY12" fmla="*/ 436970 h 1464658"/>
              <a:gd name="connsiteX13" fmla="*/ 1610315 w 1699328"/>
              <a:gd name="connsiteY13" fmla="*/ 509798 h 1464658"/>
              <a:gd name="connsiteX14" fmla="*/ 1634591 w 1699328"/>
              <a:gd name="connsiteY14" fmla="*/ 550258 h 1464658"/>
              <a:gd name="connsiteX15" fmla="*/ 1658868 w 1699328"/>
              <a:gd name="connsiteY15" fmla="*/ 631179 h 1464658"/>
              <a:gd name="connsiteX16" fmla="*/ 1675052 w 1699328"/>
              <a:gd name="connsiteY16" fmla="*/ 671639 h 1464658"/>
              <a:gd name="connsiteX17" fmla="*/ 1683144 w 1699328"/>
              <a:gd name="connsiteY17" fmla="*/ 720191 h 1464658"/>
              <a:gd name="connsiteX18" fmla="*/ 1691236 w 1699328"/>
              <a:gd name="connsiteY18" fmla="*/ 752559 h 1464658"/>
              <a:gd name="connsiteX19" fmla="*/ 1699328 w 1699328"/>
              <a:gd name="connsiteY19" fmla="*/ 809203 h 1464658"/>
              <a:gd name="connsiteX20" fmla="*/ 1683144 w 1699328"/>
              <a:gd name="connsiteY20" fmla="*/ 1035780 h 1464658"/>
              <a:gd name="connsiteX21" fmla="*/ 1675052 w 1699328"/>
              <a:gd name="connsiteY21" fmla="*/ 1076240 h 1464658"/>
              <a:gd name="connsiteX22" fmla="*/ 1626499 w 1699328"/>
              <a:gd name="connsiteY22" fmla="*/ 1157161 h 1464658"/>
              <a:gd name="connsiteX23" fmla="*/ 1586039 w 1699328"/>
              <a:gd name="connsiteY23" fmla="*/ 1221897 h 1464658"/>
              <a:gd name="connsiteX24" fmla="*/ 1553671 w 1699328"/>
              <a:gd name="connsiteY24" fmla="*/ 1246173 h 1464658"/>
              <a:gd name="connsiteX25" fmla="*/ 1513211 w 1699328"/>
              <a:gd name="connsiteY25" fmla="*/ 1286633 h 1464658"/>
              <a:gd name="connsiteX26" fmla="*/ 1432291 w 1699328"/>
              <a:gd name="connsiteY26" fmla="*/ 1335186 h 1464658"/>
              <a:gd name="connsiteX27" fmla="*/ 1375646 w 1699328"/>
              <a:gd name="connsiteY27" fmla="*/ 1375646 h 1464658"/>
              <a:gd name="connsiteX28" fmla="*/ 1351370 w 1699328"/>
              <a:gd name="connsiteY28" fmla="*/ 1391830 h 1464658"/>
              <a:gd name="connsiteX29" fmla="*/ 1270450 w 1699328"/>
              <a:gd name="connsiteY29" fmla="*/ 1416106 h 1464658"/>
              <a:gd name="connsiteX30" fmla="*/ 1229990 w 1699328"/>
              <a:gd name="connsiteY30" fmla="*/ 1432290 h 1464658"/>
              <a:gd name="connsiteX31" fmla="*/ 1181437 w 1699328"/>
              <a:gd name="connsiteY31" fmla="*/ 1448474 h 1464658"/>
              <a:gd name="connsiteX32" fmla="*/ 1157161 w 1699328"/>
              <a:gd name="connsiteY32" fmla="*/ 1456566 h 1464658"/>
              <a:gd name="connsiteX33" fmla="*/ 971045 w 1699328"/>
              <a:gd name="connsiteY33" fmla="*/ 1464658 h 1464658"/>
              <a:gd name="connsiteX34" fmla="*/ 566443 w 1699328"/>
              <a:gd name="connsiteY34" fmla="*/ 1448474 h 1464658"/>
              <a:gd name="connsiteX35" fmla="*/ 323682 w 1699328"/>
              <a:gd name="connsiteY35" fmla="*/ 1432290 h 1464658"/>
              <a:gd name="connsiteX36" fmla="*/ 0 w 1699328"/>
              <a:gd name="connsiteY36" fmla="*/ 1424198 h 1464658"/>
              <a:gd name="connsiteX37" fmla="*/ 0 w 1699328"/>
              <a:gd name="connsiteY37" fmla="*/ 1424198 h 146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99328" h="1464658">
                <a:moveTo>
                  <a:pt x="801112" y="0"/>
                </a:moveTo>
                <a:lnTo>
                  <a:pt x="801112" y="0"/>
                </a:lnTo>
                <a:cubicBezTo>
                  <a:pt x="937074" y="81577"/>
                  <a:pt x="828678" y="21496"/>
                  <a:pt x="938676" y="72828"/>
                </a:cubicBezTo>
                <a:cubicBezTo>
                  <a:pt x="960539" y="83030"/>
                  <a:pt x="981238" y="95692"/>
                  <a:pt x="1003413" y="105196"/>
                </a:cubicBezTo>
                <a:cubicBezTo>
                  <a:pt x="1019093" y="111916"/>
                  <a:pt x="1036126" y="115044"/>
                  <a:pt x="1051965" y="121380"/>
                </a:cubicBezTo>
                <a:cubicBezTo>
                  <a:pt x="1076631" y="131246"/>
                  <a:pt x="1099919" y="144420"/>
                  <a:pt x="1124793" y="153748"/>
                </a:cubicBezTo>
                <a:cubicBezTo>
                  <a:pt x="1164726" y="168723"/>
                  <a:pt x="1208028" y="175136"/>
                  <a:pt x="1246174" y="194209"/>
                </a:cubicBezTo>
                <a:cubicBezTo>
                  <a:pt x="1262358" y="202301"/>
                  <a:pt x="1278254" y="210998"/>
                  <a:pt x="1294726" y="218485"/>
                </a:cubicBezTo>
                <a:cubicBezTo>
                  <a:pt x="1307950" y="224496"/>
                  <a:pt x="1321912" y="228770"/>
                  <a:pt x="1335186" y="234669"/>
                </a:cubicBezTo>
                <a:cubicBezTo>
                  <a:pt x="1358324" y="244953"/>
                  <a:pt x="1387587" y="261511"/>
                  <a:pt x="1408014" y="275129"/>
                </a:cubicBezTo>
                <a:cubicBezTo>
                  <a:pt x="1456841" y="307680"/>
                  <a:pt x="1424650" y="288673"/>
                  <a:pt x="1464659" y="323681"/>
                </a:cubicBezTo>
                <a:cubicBezTo>
                  <a:pt x="1477657" y="335054"/>
                  <a:pt x="1492281" y="344495"/>
                  <a:pt x="1505119" y="356049"/>
                </a:cubicBezTo>
                <a:cubicBezTo>
                  <a:pt x="1536230" y="384049"/>
                  <a:pt x="1553189" y="403959"/>
                  <a:pt x="1577947" y="436970"/>
                </a:cubicBezTo>
                <a:cubicBezTo>
                  <a:pt x="1634689" y="512626"/>
                  <a:pt x="1536512" y="386792"/>
                  <a:pt x="1610315" y="509798"/>
                </a:cubicBezTo>
                <a:cubicBezTo>
                  <a:pt x="1618407" y="523285"/>
                  <a:pt x="1628083" y="535940"/>
                  <a:pt x="1634591" y="550258"/>
                </a:cubicBezTo>
                <a:cubicBezTo>
                  <a:pt x="1658044" y="601853"/>
                  <a:pt x="1644193" y="587154"/>
                  <a:pt x="1658868" y="631179"/>
                </a:cubicBezTo>
                <a:cubicBezTo>
                  <a:pt x="1663461" y="644959"/>
                  <a:pt x="1669657" y="658152"/>
                  <a:pt x="1675052" y="671639"/>
                </a:cubicBezTo>
                <a:cubicBezTo>
                  <a:pt x="1677749" y="687823"/>
                  <a:pt x="1679926" y="704102"/>
                  <a:pt x="1683144" y="720191"/>
                </a:cubicBezTo>
                <a:cubicBezTo>
                  <a:pt x="1685325" y="731096"/>
                  <a:pt x="1689247" y="741617"/>
                  <a:pt x="1691236" y="752559"/>
                </a:cubicBezTo>
                <a:cubicBezTo>
                  <a:pt x="1694648" y="771324"/>
                  <a:pt x="1696631" y="790322"/>
                  <a:pt x="1699328" y="809203"/>
                </a:cubicBezTo>
                <a:cubicBezTo>
                  <a:pt x="1693933" y="884729"/>
                  <a:pt x="1689999" y="960373"/>
                  <a:pt x="1683144" y="1035780"/>
                </a:cubicBezTo>
                <a:cubicBezTo>
                  <a:pt x="1681899" y="1049477"/>
                  <a:pt x="1679752" y="1063314"/>
                  <a:pt x="1675052" y="1076240"/>
                </a:cubicBezTo>
                <a:cubicBezTo>
                  <a:pt x="1653578" y="1135293"/>
                  <a:pt x="1655049" y="1111483"/>
                  <a:pt x="1626499" y="1157161"/>
                </a:cubicBezTo>
                <a:cubicBezTo>
                  <a:pt x="1605131" y="1191349"/>
                  <a:pt x="1616605" y="1191331"/>
                  <a:pt x="1586039" y="1221897"/>
                </a:cubicBezTo>
                <a:cubicBezTo>
                  <a:pt x="1576502" y="1231434"/>
                  <a:pt x="1563751" y="1237213"/>
                  <a:pt x="1553671" y="1246173"/>
                </a:cubicBezTo>
                <a:cubicBezTo>
                  <a:pt x="1539416" y="1258844"/>
                  <a:pt x="1528592" y="1275354"/>
                  <a:pt x="1513211" y="1286633"/>
                </a:cubicBezTo>
                <a:cubicBezTo>
                  <a:pt x="1487845" y="1305235"/>
                  <a:pt x="1458464" y="1317738"/>
                  <a:pt x="1432291" y="1335186"/>
                </a:cubicBezTo>
                <a:cubicBezTo>
                  <a:pt x="1375091" y="1373318"/>
                  <a:pt x="1445889" y="1325473"/>
                  <a:pt x="1375646" y="1375646"/>
                </a:cubicBezTo>
                <a:cubicBezTo>
                  <a:pt x="1367732" y="1381299"/>
                  <a:pt x="1360257" y="1387880"/>
                  <a:pt x="1351370" y="1391830"/>
                </a:cubicBezTo>
                <a:cubicBezTo>
                  <a:pt x="1295092" y="1416842"/>
                  <a:pt x="1317526" y="1400414"/>
                  <a:pt x="1270450" y="1416106"/>
                </a:cubicBezTo>
                <a:cubicBezTo>
                  <a:pt x="1256670" y="1420699"/>
                  <a:pt x="1243641" y="1427326"/>
                  <a:pt x="1229990" y="1432290"/>
                </a:cubicBezTo>
                <a:cubicBezTo>
                  <a:pt x="1213957" y="1438120"/>
                  <a:pt x="1197621" y="1443079"/>
                  <a:pt x="1181437" y="1448474"/>
                </a:cubicBezTo>
                <a:cubicBezTo>
                  <a:pt x="1173345" y="1451171"/>
                  <a:pt x="1165683" y="1456195"/>
                  <a:pt x="1157161" y="1456566"/>
                </a:cubicBezTo>
                <a:lnTo>
                  <a:pt x="971045" y="1464658"/>
                </a:lnTo>
                <a:cubicBezTo>
                  <a:pt x="810727" y="1459314"/>
                  <a:pt x="718133" y="1457575"/>
                  <a:pt x="566443" y="1448474"/>
                </a:cubicBezTo>
                <a:cubicBezTo>
                  <a:pt x="485489" y="1443617"/>
                  <a:pt x="404752" y="1434481"/>
                  <a:pt x="323682" y="1432290"/>
                </a:cubicBezTo>
                <a:cubicBezTo>
                  <a:pt x="16187" y="1423979"/>
                  <a:pt x="124114" y="1424198"/>
                  <a:pt x="0" y="1424198"/>
                </a:cubicBezTo>
                <a:lnTo>
                  <a:pt x="0" y="1424198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39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30" y="351182"/>
            <a:ext cx="6321892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0" y="1748458"/>
            <a:ext cx="5088157" cy="45827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latest source code at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https://github.com/AquaticEcoDynamics/GLM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Here, you can raise issues (errors, compilation problems, suggestions, improvements, bugs)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Join GLM slack to ask questions and get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6D3B9BD-D594-924E-AD5F-DFEDF977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588" y="4039842"/>
            <a:ext cx="2423927" cy="2423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F541E7A-C36B-5A4A-B53A-153BD55A0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615" y="1236"/>
            <a:ext cx="3342968" cy="38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1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3B544D38-E236-8D46-BE85-9375F2D6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30" y="351182"/>
            <a:ext cx="6321892" cy="116950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Scope of this workshop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025896A1-EC16-954F-A879-04766BDE52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289909"/>
              </p:ext>
            </p:extLst>
          </p:nvPr>
        </p:nvGraphicFramePr>
        <p:xfrm>
          <a:off x="1361600" y="1730236"/>
          <a:ext cx="9468800" cy="4701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401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9608783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Crash course: Numerical Modeling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0" y="1748457"/>
            <a:ext cx="7755760" cy="49248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Models are simplified reflections of reality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/>
              <a:t>Deterministic</a:t>
            </a:r>
            <a:r>
              <a:rPr lang="en-US" dirty="0"/>
              <a:t> (events at next time step depend on events from previous time step)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and describe processes with </a:t>
            </a:r>
            <a:r>
              <a:rPr lang="en-US" sz="2100" u="sng" dirty="0"/>
              <a:t>mathematical equations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/>
              <a:t>that are either based on </a:t>
            </a:r>
            <a:r>
              <a:rPr lang="en-US" sz="2100" u="sng" dirty="0"/>
              <a:t>empirical knowledge </a:t>
            </a:r>
            <a:r>
              <a:rPr lang="en-US" sz="2100" dirty="0"/>
              <a:t>or </a:t>
            </a:r>
            <a:r>
              <a:rPr lang="en-US" sz="2100" u="sng" dirty="0"/>
              <a:t>physical principles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1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Numerical models need </a:t>
            </a:r>
            <a:r>
              <a:rPr lang="en-US" u="sng" dirty="0"/>
              <a:t>time and space discretization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well as </a:t>
            </a:r>
            <a:r>
              <a:rPr lang="en-US" u="sng" dirty="0"/>
              <a:t>initial data</a:t>
            </a:r>
            <a:r>
              <a:rPr lang="en-US" dirty="0"/>
              <a:t> (to start from) and </a:t>
            </a:r>
            <a:r>
              <a:rPr lang="en-US" u="sng" dirty="0"/>
              <a:t>boundary data </a:t>
            </a:r>
            <a:r>
              <a:rPr lang="en-US" dirty="0"/>
              <a:t>(as driving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2E7B95B-0187-FA4A-AF28-149BE0F5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37" y="1211229"/>
            <a:ext cx="3354023" cy="5051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A85D52E-1A4A-C349-90F4-EC1CB0DCDF85}"/>
              </a:ext>
            </a:extLst>
          </p:cNvPr>
          <p:cNvSpPr txBox="1"/>
          <p:nvPr/>
        </p:nvSpPr>
        <p:spPr>
          <a:xfrm>
            <a:off x="11307213" y="5277439"/>
            <a:ext cx="60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xkcd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7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847C4E6-3917-F54F-8237-167CAE936FB7}"/>
              </a:ext>
            </a:extLst>
          </p:cNvPr>
          <p:cNvSpPr txBox="1">
            <a:spLocks/>
          </p:cNvSpPr>
          <p:nvPr/>
        </p:nvSpPr>
        <p:spPr>
          <a:xfrm>
            <a:off x="516229" y="351182"/>
            <a:ext cx="9608783" cy="1169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Crash course: Numerical Modeling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9B5E655-20AD-1F43-ABCB-F07F81B8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30" y="1748457"/>
            <a:ext cx="5813686" cy="49248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Conservation of mass (continuity)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Inflow(s)= outflow(s)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Mass cannot be created or destroyed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Conservation of momentum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Velocity based on balances of forces (gravity, pressure, friction, earth-rotation)</a:t>
            </a:r>
          </a:p>
        </p:txBody>
      </p:sp>
      <p:pic>
        <p:nvPicPr>
          <p:cNvPr id="6" name="Picture 5" descr="ChalkBoard Texture MC2015 by MattiaMc on DeviantArt">
            <a:extLst>
              <a:ext uri="{FF2B5EF4-FFF2-40B4-BE49-F238E27FC236}">
                <a16:creationId xmlns="" xmlns:a16="http://schemas.microsoft.com/office/drawing/2014/main" id="{CD2D0EB7-44DB-1146-A399-D8FA2B7BE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0781" y="1831842"/>
            <a:ext cx="4423145" cy="4221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C710612-80E7-5B45-9DAD-00907A7CB4A2}"/>
              </a:ext>
            </a:extLst>
          </p:cNvPr>
          <p:cNvSpPr txBox="1"/>
          <p:nvPr/>
        </p:nvSpPr>
        <p:spPr>
          <a:xfrm>
            <a:off x="7877962" y="6120684"/>
            <a:ext cx="3797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mattiamc.deviantart.com/art/ChalkBoard-Texture-MC2015-50610781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A89C58-B7D9-DB4B-8605-62EC307F0651}"/>
              </a:ext>
            </a:extLst>
          </p:cNvPr>
          <p:cNvSpPr txBox="1"/>
          <p:nvPr/>
        </p:nvSpPr>
        <p:spPr>
          <a:xfrm>
            <a:off x="7742997" y="198031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 of the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71DF54-96C9-DC4B-BB92-03266F13C3E0}"/>
              </a:ext>
            </a:extLst>
          </p:cNvPr>
          <p:cNvSpPr txBox="1"/>
          <p:nvPr/>
        </p:nvSpPr>
        <p:spPr>
          <a:xfrm>
            <a:off x="8100052" y="540977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 of the system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CC13179-87E2-DF44-9B59-BCBE95D65946}"/>
              </a:ext>
            </a:extLst>
          </p:cNvPr>
          <p:cNvGrpSpPr/>
          <p:nvPr/>
        </p:nvGrpSpPr>
        <p:grpSpPr>
          <a:xfrm>
            <a:off x="8327051" y="3176570"/>
            <a:ext cx="1719745" cy="1430867"/>
            <a:chOff x="8384101" y="2780012"/>
            <a:chExt cx="1719745" cy="1430867"/>
          </a:xfrm>
        </p:grpSpPr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E9C0DFD3-7806-3F4D-BC19-D4706413C52E}"/>
                </a:ext>
              </a:extLst>
            </p:cNvPr>
            <p:cNvSpPr/>
            <p:nvPr/>
          </p:nvSpPr>
          <p:spPr>
            <a:xfrm>
              <a:off x="8384101" y="2780012"/>
              <a:ext cx="1719745" cy="1430867"/>
            </a:xfrm>
            <a:custGeom>
              <a:avLst/>
              <a:gdLst>
                <a:gd name="connsiteX0" fmla="*/ 51812 w 1719745"/>
                <a:gd name="connsiteY0" fmla="*/ 304800 h 1430867"/>
                <a:gd name="connsiteX1" fmla="*/ 51812 w 1719745"/>
                <a:gd name="connsiteY1" fmla="*/ 304800 h 1430867"/>
                <a:gd name="connsiteX2" fmla="*/ 43345 w 1719745"/>
                <a:gd name="connsiteY2" fmla="*/ 389467 h 1430867"/>
                <a:gd name="connsiteX3" fmla="*/ 26412 w 1719745"/>
                <a:gd name="connsiteY3" fmla="*/ 651934 h 1430867"/>
                <a:gd name="connsiteX4" fmla="*/ 17945 w 1719745"/>
                <a:gd name="connsiteY4" fmla="*/ 694267 h 1430867"/>
                <a:gd name="connsiteX5" fmla="*/ 17945 w 1719745"/>
                <a:gd name="connsiteY5" fmla="*/ 1413934 h 1430867"/>
                <a:gd name="connsiteX6" fmla="*/ 43345 w 1719745"/>
                <a:gd name="connsiteY6" fmla="*/ 1422400 h 1430867"/>
                <a:gd name="connsiteX7" fmla="*/ 94145 w 1719745"/>
                <a:gd name="connsiteY7" fmla="*/ 1430867 h 1430867"/>
                <a:gd name="connsiteX8" fmla="*/ 195745 w 1719745"/>
                <a:gd name="connsiteY8" fmla="*/ 1422400 h 1430867"/>
                <a:gd name="connsiteX9" fmla="*/ 221145 w 1719745"/>
                <a:gd name="connsiteY9" fmla="*/ 1413934 h 1430867"/>
                <a:gd name="connsiteX10" fmla="*/ 271945 w 1719745"/>
                <a:gd name="connsiteY10" fmla="*/ 1405467 h 1430867"/>
                <a:gd name="connsiteX11" fmla="*/ 390479 w 1719745"/>
                <a:gd name="connsiteY11" fmla="*/ 1397000 h 1430867"/>
                <a:gd name="connsiteX12" fmla="*/ 636012 w 1719745"/>
                <a:gd name="connsiteY12" fmla="*/ 1405467 h 1430867"/>
                <a:gd name="connsiteX13" fmla="*/ 1203279 w 1719745"/>
                <a:gd name="connsiteY13" fmla="*/ 1405467 h 1430867"/>
                <a:gd name="connsiteX14" fmla="*/ 1228679 w 1719745"/>
                <a:gd name="connsiteY14" fmla="*/ 1320800 h 1430867"/>
                <a:gd name="connsiteX15" fmla="*/ 1245612 w 1719745"/>
                <a:gd name="connsiteY15" fmla="*/ 1134534 h 1430867"/>
                <a:gd name="connsiteX16" fmla="*/ 1237145 w 1719745"/>
                <a:gd name="connsiteY16" fmla="*/ 821267 h 1430867"/>
                <a:gd name="connsiteX17" fmla="*/ 1245612 w 1719745"/>
                <a:gd name="connsiteY17" fmla="*/ 660400 h 1430867"/>
                <a:gd name="connsiteX18" fmla="*/ 1228679 w 1719745"/>
                <a:gd name="connsiteY18" fmla="*/ 457200 h 1430867"/>
                <a:gd name="connsiteX19" fmla="*/ 1203279 w 1719745"/>
                <a:gd name="connsiteY19" fmla="*/ 364067 h 1430867"/>
                <a:gd name="connsiteX20" fmla="*/ 1169412 w 1719745"/>
                <a:gd name="connsiteY20" fmla="*/ 355600 h 1430867"/>
                <a:gd name="connsiteX21" fmla="*/ 1144012 w 1719745"/>
                <a:gd name="connsiteY21" fmla="*/ 347134 h 1430867"/>
                <a:gd name="connsiteX22" fmla="*/ 1076279 w 1719745"/>
                <a:gd name="connsiteY22" fmla="*/ 338667 h 1430867"/>
                <a:gd name="connsiteX23" fmla="*/ 1025479 w 1719745"/>
                <a:gd name="connsiteY23" fmla="*/ 330200 h 1430867"/>
                <a:gd name="connsiteX24" fmla="*/ 627545 w 1719745"/>
                <a:gd name="connsiteY24" fmla="*/ 321734 h 1430867"/>
                <a:gd name="connsiteX25" fmla="*/ 492079 w 1719745"/>
                <a:gd name="connsiteY25" fmla="*/ 313267 h 1430867"/>
                <a:gd name="connsiteX26" fmla="*/ 102612 w 1719745"/>
                <a:gd name="connsiteY26" fmla="*/ 304800 h 1430867"/>
                <a:gd name="connsiteX27" fmla="*/ 136479 w 1719745"/>
                <a:gd name="connsiteY27" fmla="*/ 287867 h 1430867"/>
                <a:gd name="connsiteX28" fmla="*/ 170345 w 1719745"/>
                <a:gd name="connsiteY28" fmla="*/ 262467 h 1430867"/>
                <a:gd name="connsiteX29" fmla="*/ 195745 w 1719745"/>
                <a:gd name="connsiteY29" fmla="*/ 237067 h 1430867"/>
                <a:gd name="connsiteX30" fmla="*/ 238079 w 1719745"/>
                <a:gd name="connsiteY30" fmla="*/ 220134 h 1430867"/>
                <a:gd name="connsiteX31" fmla="*/ 280412 w 1719745"/>
                <a:gd name="connsiteY31" fmla="*/ 194734 h 1430867"/>
                <a:gd name="connsiteX32" fmla="*/ 356612 w 1719745"/>
                <a:gd name="connsiteY32" fmla="*/ 169334 h 1430867"/>
                <a:gd name="connsiteX33" fmla="*/ 424345 w 1719745"/>
                <a:gd name="connsiteY33" fmla="*/ 143934 h 1430867"/>
                <a:gd name="connsiteX34" fmla="*/ 483612 w 1719745"/>
                <a:gd name="connsiteY34" fmla="*/ 118534 h 1430867"/>
                <a:gd name="connsiteX35" fmla="*/ 542879 w 1719745"/>
                <a:gd name="connsiteY35" fmla="*/ 84667 h 1430867"/>
                <a:gd name="connsiteX36" fmla="*/ 568279 w 1719745"/>
                <a:gd name="connsiteY36" fmla="*/ 76200 h 1430867"/>
                <a:gd name="connsiteX37" fmla="*/ 593679 w 1719745"/>
                <a:gd name="connsiteY37" fmla="*/ 59267 h 1430867"/>
                <a:gd name="connsiteX38" fmla="*/ 644479 w 1719745"/>
                <a:gd name="connsiteY38" fmla="*/ 42334 h 1430867"/>
                <a:gd name="connsiteX39" fmla="*/ 720679 w 1719745"/>
                <a:gd name="connsiteY39" fmla="*/ 0 h 1430867"/>
                <a:gd name="connsiteX40" fmla="*/ 1237145 w 1719745"/>
                <a:gd name="connsiteY40" fmla="*/ 16934 h 1430867"/>
                <a:gd name="connsiteX41" fmla="*/ 1601212 w 1719745"/>
                <a:gd name="connsiteY41" fmla="*/ 8467 h 1430867"/>
                <a:gd name="connsiteX42" fmla="*/ 1711279 w 1719745"/>
                <a:gd name="connsiteY42" fmla="*/ 16934 h 1430867"/>
                <a:gd name="connsiteX43" fmla="*/ 1618145 w 1719745"/>
                <a:gd name="connsiteY43" fmla="*/ 67734 h 1430867"/>
                <a:gd name="connsiteX44" fmla="*/ 1592745 w 1719745"/>
                <a:gd name="connsiteY44" fmla="*/ 84667 h 1430867"/>
                <a:gd name="connsiteX45" fmla="*/ 1558879 w 1719745"/>
                <a:gd name="connsiteY45" fmla="*/ 118534 h 1430867"/>
                <a:gd name="connsiteX46" fmla="*/ 1533479 w 1719745"/>
                <a:gd name="connsiteY46" fmla="*/ 135467 h 1430867"/>
                <a:gd name="connsiteX47" fmla="*/ 1474212 w 1719745"/>
                <a:gd name="connsiteY47" fmla="*/ 186267 h 1430867"/>
                <a:gd name="connsiteX48" fmla="*/ 1414945 w 1719745"/>
                <a:gd name="connsiteY48" fmla="*/ 220134 h 1430867"/>
                <a:gd name="connsiteX49" fmla="*/ 1355679 w 1719745"/>
                <a:gd name="connsiteY49" fmla="*/ 254000 h 1430867"/>
                <a:gd name="connsiteX50" fmla="*/ 1338745 w 1719745"/>
                <a:gd name="connsiteY50" fmla="*/ 270934 h 1430867"/>
                <a:gd name="connsiteX51" fmla="*/ 1287945 w 1719745"/>
                <a:gd name="connsiteY51" fmla="*/ 304800 h 1430867"/>
                <a:gd name="connsiteX52" fmla="*/ 1262545 w 1719745"/>
                <a:gd name="connsiteY52" fmla="*/ 321734 h 1430867"/>
                <a:gd name="connsiteX53" fmla="*/ 1245612 w 1719745"/>
                <a:gd name="connsiteY53" fmla="*/ 338667 h 1430867"/>
                <a:gd name="connsiteX54" fmla="*/ 1237145 w 1719745"/>
                <a:gd name="connsiteY54" fmla="*/ 1397000 h 1430867"/>
                <a:gd name="connsiteX55" fmla="*/ 1321812 w 1719745"/>
                <a:gd name="connsiteY55" fmla="*/ 1371600 h 1430867"/>
                <a:gd name="connsiteX56" fmla="*/ 1719745 w 1719745"/>
                <a:gd name="connsiteY56" fmla="*/ 999067 h 1430867"/>
                <a:gd name="connsiteX57" fmla="*/ 1719745 w 1719745"/>
                <a:gd name="connsiteY57" fmla="*/ 50800 h 143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19745" h="1430867">
                  <a:moveTo>
                    <a:pt x="51812" y="304800"/>
                  </a:moveTo>
                  <a:lnTo>
                    <a:pt x="51812" y="304800"/>
                  </a:lnTo>
                  <a:cubicBezTo>
                    <a:pt x="48990" y="333022"/>
                    <a:pt x="45171" y="361163"/>
                    <a:pt x="43345" y="389467"/>
                  </a:cubicBezTo>
                  <a:cubicBezTo>
                    <a:pt x="36175" y="500604"/>
                    <a:pt x="39519" y="553637"/>
                    <a:pt x="26412" y="651934"/>
                  </a:cubicBezTo>
                  <a:cubicBezTo>
                    <a:pt x="24510" y="666198"/>
                    <a:pt x="20767" y="680156"/>
                    <a:pt x="17945" y="694267"/>
                  </a:cubicBezTo>
                  <a:cubicBezTo>
                    <a:pt x="-4998" y="969605"/>
                    <a:pt x="-6947" y="953426"/>
                    <a:pt x="17945" y="1413934"/>
                  </a:cubicBezTo>
                  <a:cubicBezTo>
                    <a:pt x="18427" y="1422846"/>
                    <a:pt x="34633" y="1420464"/>
                    <a:pt x="43345" y="1422400"/>
                  </a:cubicBezTo>
                  <a:cubicBezTo>
                    <a:pt x="60103" y="1426124"/>
                    <a:pt x="77212" y="1428045"/>
                    <a:pt x="94145" y="1430867"/>
                  </a:cubicBezTo>
                  <a:cubicBezTo>
                    <a:pt x="128012" y="1428045"/>
                    <a:pt x="162059" y="1426891"/>
                    <a:pt x="195745" y="1422400"/>
                  </a:cubicBezTo>
                  <a:cubicBezTo>
                    <a:pt x="204591" y="1421221"/>
                    <a:pt x="212433" y="1415870"/>
                    <a:pt x="221145" y="1413934"/>
                  </a:cubicBezTo>
                  <a:cubicBezTo>
                    <a:pt x="237903" y="1410210"/>
                    <a:pt x="254863" y="1407175"/>
                    <a:pt x="271945" y="1405467"/>
                  </a:cubicBezTo>
                  <a:cubicBezTo>
                    <a:pt x="311360" y="1401525"/>
                    <a:pt x="350968" y="1399822"/>
                    <a:pt x="390479" y="1397000"/>
                  </a:cubicBezTo>
                  <a:lnTo>
                    <a:pt x="636012" y="1405467"/>
                  </a:lnTo>
                  <a:cubicBezTo>
                    <a:pt x="1161123" y="1417008"/>
                    <a:pt x="990512" y="1448021"/>
                    <a:pt x="1203279" y="1405467"/>
                  </a:cubicBezTo>
                  <a:cubicBezTo>
                    <a:pt x="1230199" y="1365086"/>
                    <a:pt x="1220896" y="1386955"/>
                    <a:pt x="1228679" y="1320800"/>
                  </a:cubicBezTo>
                  <a:cubicBezTo>
                    <a:pt x="1235446" y="1263279"/>
                    <a:pt x="1240877" y="1191357"/>
                    <a:pt x="1245612" y="1134534"/>
                  </a:cubicBezTo>
                  <a:cubicBezTo>
                    <a:pt x="1242790" y="1030112"/>
                    <a:pt x="1237145" y="925727"/>
                    <a:pt x="1237145" y="821267"/>
                  </a:cubicBezTo>
                  <a:cubicBezTo>
                    <a:pt x="1237145" y="767570"/>
                    <a:pt x="1245612" y="714097"/>
                    <a:pt x="1245612" y="660400"/>
                  </a:cubicBezTo>
                  <a:cubicBezTo>
                    <a:pt x="1245612" y="591153"/>
                    <a:pt x="1239939" y="524761"/>
                    <a:pt x="1228679" y="457200"/>
                  </a:cubicBezTo>
                  <a:cubicBezTo>
                    <a:pt x="1227077" y="447588"/>
                    <a:pt x="1211905" y="366224"/>
                    <a:pt x="1203279" y="364067"/>
                  </a:cubicBezTo>
                  <a:cubicBezTo>
                    <a:pt x="1191990" y="361245"/>
                    <a:pt x="1180601" y="358797"/>
                    <a:pt x="1169412" y="355600"/>
                  </a:cubicBezTo>
                  <a:cubicBezTo>
                    <a:pt x="1160831" y="353148"/>
                    <a:pt x="1152793" y="348730"/>
                    <a:pt x="1144012" y="347134"/>
                  </a:cubicBezTo>
                  <a:cubicBezTo>
                    <a:pt x="1121626" y="343064"/>
                    <a:pt x="1098804" y="341885"/>
                    <a:pt x="1076279" y="338667"/>
                  </a:cubicBezTo>
                  <a:cubicBezTo>
                    <a:pt x="1059285" y="336239"/>
                    <a:pt x="1042634" y="330847"/>
                    <a:pt x="1025479" y="330200"/>
                  </a:cubicBezTo>
                  <a:cubicBezTo>
                    <a:pt x="892899" y="325197"/>
                    <a:pt x="760190" y="324556"/>
                    <a:pt x="627545" y="321734"/>
                  </a:cubicBezTo>
                  <a:cubicBezTo>
                    <a:pt x="582390" y="318912"/>
                    <a:pt x="537299" y="314726"/>
                    <a:pt x="492079" y="313267"/>
                  </a:cubicBezTo>
                  <a:cubicBezTo>
                    <a:pt x="362294" y="309080"/>
                    <a:pt x="232135" y="314052"/>
                    <a:pt x="102612" y="304800"/>
                  </a:cubicBezTo>
                  <a:cubicBezTo>
                    <a:pt x="90023" y="303901"/>
                    <a:pt x="125776" y="294556"/>
                    <a:pt x="136479" y="287867"/>
                  </a:cubicBezTo>
                  <a:cubicBezTo>
                    <a:pt x="148445" y="280388"/>
                    <a:pt x="159631" y="271650"/>
                    <a:pt x="170345" y="262467"/>
                  </a:cubicBezTo>
                  <a:cubicBezTo>
                    <a:pt x="179436" y="254675"/>
                    <a:pt x="185591" y="243413"/>
                    <a:pt x="195745" y="237067"/>
                  </a:cubicBezTo>
                  <a:cubicBezTo>
                    <a:pt x="208633" y="229012"/>
                    <a:pt x="224485" y="226931"/>
                    <a:pt x="238079" y="220134"/>
                  </a:cubicBezTo>
                  <a:cubicBezTo>
                    <a:pt x="252798" y="212775"/>
                    <a:pt x="265286" y="201216"/>
                    <a:pt x="280412" y="194734"/>
                  </a:cubicBezTo>
                  <a:cubicBezTo>
                    <a:pt x="305021" y="184187"/>
                    <a:pt x="331364" y="178245"/>
                    <a:pt x="356612" y="169334"/>
                  </a:cubicBezTo>
                  <a:cubicBezTo>
                    <a:pt x="379350" y="161309"/>
                    <a:pt x="402087" y="153208"/>
                    <a:pt x="424345" y="143934"/>
                  </a:cubicBezTo>
                  <a:cubicBezTo>
                    <a:pt x="508031" y="109064"/>
                    <a:pt x="416656" y="140851"/>
                    <a:pt x="483612" y="118534"/>
                  </a:cubicBezTo>
                  <a:cubicBezTo>
                    <a:pt x="509124" y="101525"/>
                    <a:pt x="512797" y="97559"/>
                    <a:pt x="542879" y="84667"/>
                  </a:cubicBezTo>
                  <a:cubicBezTo>
                    <a:pt x="551082" y="81151"/>
                    <a:pt x="560297" y="80191"/>
                    <a:pt x="568279" y="76200"/>
                  </a:cubicBezTo>
                  <a:cubicBezTo>
                    <a:pt x="577380" y="71649"/>
                    <a:pt x="584380" y="63400"/>
                    <a:pt x="593679" y="59267"/>
                  </a:cubicBezTo>
                  <a:cubicBezTo>
                    <a:pt x="609990" y="52018"/>
                    <a:pt x="644479" y="42334"/>
                    <a:pt x="644479" y="42334"/>
                  </a:cubicBezTo>
                  <a:cubicBezTo>
                    <a:pt x="702705" y="3516"/>
                    <a:pt x="675972" y="14903"/>
                    <a:pt x="720679" y="0"/>
                  </a:cubicBezTo>
                  <a:lnTo>
                    <a:pt x="1237145" y="16934"/>
                  </a:lnTo>
                  <a:cubicBezTo>
                    <a:pt x="1358533" y="16934"/>
                    <a:pt x="1479856" y="11289"/>
                    <a:pt x="1601212" y="8467"/>
                  </a:cubicBezTo>
                  <a:cubicBezTo>
                    <a:pt x="1637901" y="11289"/>
                    <a:pt x="1687722" y="-11335"/>
                    <a:pt x="1711279" y="16934"/>
                  </a:cubicBezTo>
                  <a:cubicBezTo>
                    <a:pt x="1731631" y="41356"/>
                    <a:pt x="1636740" y="58436"/>
                    <a:pt x="1618145" y="67734"/>
                  </a:cubicBezTo>
                  <a:cubicBezTo>
                    <a:pt x="1609044" y="72285"/>
                    <a:pt x="1600471" y="78045"/>
                    <a:pt x="1592745" y="84667"/>
                  </a:cubicBezTo>
                  <a:cubicBezTo>
                    <a:pt x="1580624" y="95057"/>
                    <a:pt x="1571000" y="108144"/>
                    <a:pt x="1558879" y="118534"/>
                  </a:cubicBezTo>
                  <a:cubicBezTo>
                    <a:pt x="1551153" y="125156"/>
                    <a:pt x="1541296" y="128953"/>
                    <a:pt x="1533479" y="135467"/>
                  </a:cubicBezTo>
                  <a:cubicBezTo>
                    <a:pt x="1459631" y="197007"/>
                    <a:pt x="1562996" y="122851"/>
                    <a:pt x="1474212" y="186267"/>
                  </a:cubicBezTo>
                  <a:cubicBezTo>
                    <a:pt x="1408955" y="232879"/>
                    <a:pt x="1494325" y="170520"/>
                    <a:pt x="1414945" y="220134"/>
                  </a:cubicBezTo>
                  <a:cubicBezTo>
                    <a:pt x="1356368" y="256746"/>
                    <a:pt x="1405579" y="237368"/>
                    <a:pt x="1355679" y="254000"/>
                  </a:cubicBezTo>
                  <a:cubicBezTo>
                    <a:pt x="1350034" y="259645"/>
                    <a:pt x="1345131" y="266144"/>
                    <a:pt x="1338745" y="270934"/>
                  </a:cubicBezTo>
                  <a:cubicBezTo>
                    <a:pt x="1322464" y="283145"/>
                    <a:pt x="1304878" y="293511"/>
                    <a:pt x="1287945" y="304800"/>
                  </a:cubicBezTo>
                  <a:cubicBezTo>
                    <a:pt x="1279478" y="310445"/>
                    <a:pt x="1269740" y="314539"/>
                    <a:pt x="1262545" y="321734"/>
                  </a:cubicBezTo>
                  <a:lnTo>
                    <a:pt x="1245612" y="338667"/>
                  </a:lnTo>
                  <a:cubicBezTo>
                    <a:pt x="1242790" y="691445"/>
                    <a:pt x="1239967" y="1044222"/>
                    <a:pt x="1237145" y="1397000"/>
                  </a:cubicBezTo>
                  <a:lnTo>
                    <a:pt x="1321812" y="1371600"/>
                  </a:lnTo>
                  <a:lnTo>
                    <a:pt x="1719745" y="999067"/>
                  </a:lnTo>
                  <a:lnTo>
                    <a:pt x="1719745" y="50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="" xmlns:a16="http://schemas.microsoft.com/office/drawing/2014/main" id="{4F1B0B49-7232-1C44-AC16-5ABCA5F5B2A8}"/>
                    </a:ext>
                  </a:extLst>
                </p:cNvPr>
                <p:cNvSpPr/>
                <p:nvPr/>
              </p:nvSpPr>
              <p:spPr>
                <a:xfrm>
                  <a:off x="8571750" y="3587730"/>
                  <a:ext cx="841705" cy="2836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sz="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sz="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F1B0B49-7232-1C44-AC16-5ABCA5F5B2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750" y="3587730"/>
                  <a:ext cx="841705" cy="2836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="" xmlns:a16="http://schemas.microsoft.com/office/drawing/2014/main" id="{355CFFA5-A570-B541-BBE0-F2A28520B40E}"/>
                    </a:ext>
                  </a:extLst>
                </p:cNvPr>
                <p:cNvSpPr/>
                <p:nvPr/>
              </p:nvSpPr>
              <p:spPr>
                <a:xfrm>
                  <a:off x="8400863" y="3830446"/>
                  <a:ext cx="1187505" cy="2835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num>
                          <m:den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lang="en-US" sz="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5CFFA5-A570-B541-BBE0-F2A28520B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863" y="3830446"/>
                  <a:ext cx="1187505" cy="2835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CCC14B1-634B-284E-BAD2-AF690F4C1449}"/>
                </a:ext>
              </a:extLst>
            </p:cNvPr>
            <p:cNvSpPr txBox="1"/>
            <p:nvPr/>
          </p:nvSpPr>
          <p:spPr>
            <a:xfrm>
              <a:off x="8571750" y="317635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="" xmlns:a16="http://schemas.microsoft.com/office/drawing/2014/main" id="{8BDB984E-6CD8-2041-8B69-8844EAA591C3}"/>
              </a:ext>
            </a:extLst>
          </p:cNvPr>
          <p:cNvSpPr/>
          <p:nvPr/>
        </p:nvSpPr>
        <p:spPr>
          <a:xfrm>
            <a:off x="9072671" y="2410045"/>
            <a:ext cx="7534" cy="559981"/>
          </a:xfrm>
          <a:custGeom>
            <a:avLst/>
            <a:gdLst>
              <a:gd name="connsiteX0" fmla="*/ 445 w 7534"/>
              <a:gd name="connsiteY0" fmla="*/ 0 h 559981"/>
              <a:gd name="connsiteX1" fmla="*/ 445 w 7534"/>
              <a:gd name="connsiteY1" fmla="*/ 0 h 559981"/>
              <a:gd name="connsiteX2" fmla="*/ 7534 w 7534"/>
              <a:gd name="connsiteY2" fmla="*/ 510362 h 559981"/>
              <a:gd name="connsiteX3" fmla="*/ 445 w 7534"/>
              <a:gd name="connsiteY3" fmla="*/ 538716 h 559981"/>
              <a:gd name="connsiteX4" fmla="*/ 445 w 7534"/>
              <a:gd name="connsiteY4" fmla="*/ 559981 h 559981"/>
              <a:gd name="connsiteX5" fmla="*/ 445 w 7534"/>
              <a:gd name="connsiteY5" fmla="*/ 559981 h 55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4" h="559981">
                <a:moveTo>
                  <a:pt x="445" y="0"/>
                </a:moveTo>
                <a:lnTo>
                  <a:pt x="445" y="0"/>
                </a:lnTo>
                <a:cubicBezTo>
                  <a:pt x="2808" y="170121"/>
                  <a:pt x="7534" y="340225"/>
                  <a:pt x="7534" y="510362"/>
                </a:cubicBezTo>
                <a:cubicBezTo>
                  <a:pt x="7534" y="520104"/>
                  <a:pt x="1823" y="529072"/>
                  <a:pt x="445" y="538716"/>
                </a:cubicBezTo>
                <a:cubicBezTo>
                  <a:pt x="-558" y="545733"/>
                  <a:pt x="445" y="552893"/>
                  <a:pt x="445" y="559981"/>
                </a:cubicBezTo>
                <a:lnTo>
                  <a:pt x="445" y="559981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="" xmlns:a16="http://schemas.microsoft.com/office/drawing/2014/main" id="{71B5C9E9-682C-CB4E-A38C-3A6B9419FE8F}"/>
              </a:ext>
            </a:extLst>
          </p:cNvPr>
          <p:cNvSpPr/>
          <p:nvPr/>
        </p:nvSpPr>
        <p:spPr>
          <a:xfrm>
            <a:off x="9092084" y="4785402"/>
            <a:ext cx="7534" cy="559981"/>
          </a:xfrm>
          <a:custGeom>
            <a:avLst/>
            <a:gdLst>
              <a:gd name="connsiteX0" fmla="*/ 445 w 7534"/>
              <a:gd name="connsiteY0" fmla="*/ 0 h 559981"/>
              <a:gd name="connsiteX1" fmla="*/ 445 w 7534"/>
              <a:gd name="connsiteY1" fmla="*/ 0 h 559981"/>
              <a:gd name="connsiteX2" fmla="*/ 7534 w 7534"/>
              <a:gd name="connsiteY2" fmla="*/ 510362 h 559981"/>
              <a:gd name="connsiteX3" fmla="*/ 445 w 7534"/>
              <a:gd name="connsiteY3" fmla="*/ 538716 h 559981"/>
              <a:gd name="connsiteX4" fmla="*/ 445 w 7534"/>
              <a:gd name="connsiteY4" fmla="*/ 559981 h 559981"/>
              <a:gd name="connsiteX5" fmla="*/ 445 w 7534"/>
              <a:gd name="connsiteY5" fmla="*/ 559981 h 55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4" h="559981">
                <a:moveTo>
                  <a:pt x="445" y="0"/>
                </a:moveTo>
                <a:lnTo>
                  <a:pt x="445" y="0"/>
                </a:lnTo>
                <a:cubicBezTo>
                  <a:pt x="2808" y="170121"/>
                  <a:pt x="7534" y="340225"/>
                  <a:pt x="7534" y="510362"/>
                </a:cubicBezTo>
                <a:cubicBezTo>
                  <a:pt x="7534" y="520104"/>
                  <a:pt x="1823" y="529072"/>
                  <a:pt x="445" y="538716"/>
                </a:cubicBezTo>
                <a:cubicBezTo>
                  <a:pt x="-558" y="545733"/>
                  <a:pt x="445" y="552893"/>
                  <a:pt x="445" y="559981"/>
                </a:cubicBezTo>
                <a:lnTo>
                  <a:pt x="445" y="559981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1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le:Crater Lake National Park Oregon.jpg - Wikipedia">
            <a:extLst>
              <a:ext uri="{FF2B5EF4-FFF2-40B4-BE49-F238E27FC236}">
                <a16:creationId xmlns="" xmlns:a16="http://schemas.microsoft.com/office/drawing/2014/main" id="{9F2EE6CD-6813-364A-AD97-E981FB7D4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17049" y="300118"/>
            <a:ext cx="9357901" cy="6221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F0BFC5F-A028-354E-B6FC-67758975BF8C}"/>
              </a:ext>
            </a:extLst>
          </p:cNvPr>
          <p:cNvSpPr txBox="1"/>
          <p:nvPr/>
        </p:nvSpPr>
        <p:spPr>
          <a:xfrm>
            <a:off x="1417049" y="6611979"/>
            <a:ext cx="6457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en.wikipedia.org/wiki/File:Crater_Lake_National_Park_Oregon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903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43841"/>
      </a:dk2>
      <a:lt2>
        <a:srgbClr val="E8E5E2"/>
      </a:lt2>
      <a:accent1>
        <a:srgbClr val="8DA6C1"/>
      </a:accent1>
      <a:accent2>
        <a:srgbClr val="7F83BA"/>
      </a:accent2>
      <a:accent3>
        <a:srgbClr val="A796C6"/>
      </a:accent3>
      <a:accent4>
        <a:srgbClr val="AC7FBA"/>
      </a:accent4>
      <a:accent5>
        <a:srgbClr val="C493BB"/>
      </a:accent5>
      <a:accent6>
        <a:srgbClr val="BA7F96"/>
      </a:accent6>
      <a:hlink>
        <a:srgbClr val="9B7E5E"/>
      </a:hlink>
      <a:folHlink>
        <a:srgbClr val="7F7F7F"/>
      </a:folHlink>
    </a:clrScheme>
    <a:fontScheme name="Slate">
      <a:majorFont>
        <a:latin typeface="Georgia Pro Cond Ligh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2062</Words>
  <Application>Microsoft Macintosh PowerPoint</Application>
  <PresentationFormat>Widescreen</PresentationFormat>
  <Paragraphs>400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American Typewriter</vt:lpstr>
      <vt:lpstr>Calibri</vt:lpstr>
      <vt:lpstr>Cambria Math</vt:lpstr>
      <vt:lpstr>Helvetica</vt:lpstr>
      <vt:lpstr>ＭＳ Ｐゴシック</vt:lpstr>
      <vt:lpstr>Speak Pro</vt:lpstr>
      <vt:lpstr>Trebuchet MS</vt:lpstr>
      <vt:lpstr>Wingdings</vt:lpstr>
      <vt:lpstr>Wingdings 2</vt:lpstr>
      <vt:lpstr>Arial</vt:lpstr>
      <vt:lpstr>SlateVTI</vt:lpstr>
      <vt:lpstr>Introduction to running, visualizing, and calibrating the General Lake Model</vt:lpstr>
      <vt:lpstr>PowerPoint Presentation</vt:lpstr>
      <vt:lpstr>PowerPoint Presentation</vt:lpstr>
      <vt:lpstr>Some acknowledgements</vt:lpstr>
      <vt:lpstr>Scope of this workshop</vt:lpstr>
      <vt:lpstr>Scope of this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GRAPLEr under the 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running, visualizing, and calibrating the General Lake Model</dc:title>
  <dc:creator>ROBERT LADWIG</dc:creator>
  <cp:lastModifiedBy>Matt Hipsey</cp:lastModifiedBy>
  <cp:revision>140</cp:revision>
  <dcterms:created xsi:type="dcterms:W3CDTF">2019-10-17T18:56:50Z</dcterms:created>
  <dcterms:modified xsi:type="dcterms:W3CDTF">2019-11-04T13:21:06Z</dcterms:modified>
</cp:coreProperties>
</file>